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3"/>
  </p:notesMasterIdLst>
  <p:sldIdLst>
    <p:sldId id="256" r:id="rId2"/>
    <p:sldId id="279" r:id="rId3"/>
    <p:sldId id="258" r:id="rId4"/>
    <p:sldId id="260" r:id="rId5"/>
    <p:sldId id="261" r:id="rId6"/>
    <p:sldId id="266" r:id="rId7"/>
    <p:sldId id="267" r:id="rId8"/>
    <p:sldId id="268" r:id="rId9"/>
    <p:sldId id="275" r:id="rId10"/>
    <p:sldId id="269" r:id="rId11"/>
    <p:sldId id="270" r:id="rId12"/>
    <p:sldId id="274" r:id="rId13"/>
    <p:sldId id="262" r:id="rId14"/>
    <p:sldId id="263" r:id="rId15"/>
    <p:sldId id="272" r:id="rId16"/>
    <p:sldId id="273" r:id="rId17"/>
    <p:sldId id="276" r:id="rId18"/>
    <p:sldId id="271" r:id="rId19"/>
    <p:sldId id="277" r:id="rId20"/>
    <p:sldId id="264" r:id="rId21"/>
    <p:sldId id="265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g>
</file>

<file path=ppt/media/image10.png>
</file>

<file path=ppt/media/image11.jpeg>
</file>

<file path=ppt/media/image12.jpg>
</file>

<file path=ppt/media/image13.jpg>
</file>

<file path=ppt/media/image14.jpe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jp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DD52D1-CBF0-4142-867B-4ED3889672CB}" type="datetimeFigureOut">
              <a:rPr lang="en-IN" smtClean="0"/>
              <a:t>21-01-2021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8DD127-C3C3-47E4-A7A6-E1EFF4390D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01780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3CC02-8BA9-474A-B635-744011E606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AD5AFB-C0E2-495B-AE33-B27EF08D4E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BB99CB-F704-489A-BC8F-ED9519BC7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5663F-3CB5-4EFB-A2A5-1D98E283FD80}" type="datetime1">
              <a:rPr lang="en-IN" smtClean="0"/>
              <a:t>21-01-2021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D0F73D-C857-40AC-BF85-57D08B3039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Social Distancing detector using Nvidia Jetson NanoB01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CEA6CD-DCC0-4AF3-AF43-1AE886DD3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C685-BC6C-4A06-B58D-3E5801F4EF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37903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E369D-4022-475D-9EC3-6E3C10622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E59DF4-30BD-468C-9CD9-F5A2A421D6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AE819D-B107-4749-BAAC-E9B04C4245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8C441-B4E4-4571-8FCE-4469A9287FD0}" type="datetime1">
              <a:rPr lang="en-IN" smtClean="0"/>
              <a:t>21-01-2021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F59CAF-8C0F-4DFE-9457-355BB5E55F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Social Distancing detector using Nvidia Jetson NanoB01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FC7D1A-E006-4D18-9C98-B1097AF48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C685-BC6C-4A06-B58D-3E5801F4EF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58223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A5AF2C9-DBFC-4183-9F79-1FEF8FEE9D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58848B-2D91-4489-9CE3-2127D054EF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F458F1-5856-46D4-BC85-76144F079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874BD-7CFD-4EC4-BCF7-8E200A999566}" type="datetime1">
              <a:rPr lang="en-IN" smtClean="0"/>
              <a:t>21-01-2021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878E10-D88B-487A-9F0B-3E026D753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Social Distancing detector using Nvidia Jetson NanoB01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15287C-F74D-46F6-BBE8-7C6958E34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C685-BC6C-4A06-B58D-3E5801F4EF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4126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25E47-8E2D-4366-972F-1C8B06AE6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D1D15C-6EFD-435D-B8AE-7B0BF22F5F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4D8042-EF60-4E21-A665-E01EA4363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47588-7AAB-4A5B-9671-53C5B12E4501}" type="datetime1">
              <a:rPr lang="en-IN" smtClean="0"/>
              <a:t>21-01-2021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89F161-4D40-48F9-AA4E-FF163BE76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Social Distancing detector using Nvidia Jetson NanoB01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637BB8-4BF6-4182-AF69-DEEE33AE84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C685-BC6C-4A06-B58D-3E5801F4EF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92645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66CBF-FAF6-43DE-932A-F87EB54C2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7DE1AF-1B8B-4760-A07E-BBF01A89EB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64031E-67A9-491D-976E-5BDC45DF6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0E699B-26BE-45C2-96BD-52AD7E54DCD3}" type="datetime1">
              <a:rPr lang="en-IN" smtClean="0"/>
              <a:t>21-01-2021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7A60F6-96C3-489C-B0EC-116D66AFE2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Social Distancing detector using Nvidia Jetson NanoB01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A28000-64CE-4B26-8FEE-7D69284F8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C685-BC6C-4A06-B58D-3E5801F4EF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80797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D86A3-CB97-4E32-BD39-7F109F84BB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677A8F-194C-4574-878D-5A152D8FFD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BABA4D-0FB4-4637-9118-0D47DE36DB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21F5A1-2A2A-40B4-B02E-8DE1D533A2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3A242-9722-426E-B011-81474D18F893}" type="datetime1">
              <a:rPr lang="en-IN" smtClean="0"/>
              <a:t>21-01-2021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9955E0-9801-4B95-9FE1-55E4F0EDE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Social Distancing detector using Nvidia Jetson NanoB01</a:t>
            </a:r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7A0568-CD71-4BF9-A79E-D084494D5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C685-BC6C-4A06-B58D-3E5801F4EF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124212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1BE9AD-AD96-4C52-9B3A-5FE39288F3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5752F7-BA02-4F95-8C95-49485D7B85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A80F98-6EF6-46A0-821A-A3E7349AD1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E6EF93-36CF-4E20-93EC-C213826A0B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0384F7C-4EAC-4C00-A77E-4CB1A88A0C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735D83B-2B16-495C-834F-CC6AA823C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1DEC4-4988-41DB-9282-BCC46ECDBF0D}" type="datetime1">
              <a:rPr lang="en-IN" smtClean="0"/>
              <a:t>21-01-2021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F777ED-B833-4CA8-9E02-5729C0BE6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Social Distancing detector using Nvidia Jetson NanoB01</a:t>
            </a:r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8BCC0DF-B92A-4821-B952-8309C1389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C685-BC6C-4A06-B58D-3E5801F4EF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7117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08EB3-F199-4520-BB54-998653D964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8D071-9DFF-442F-8944-E4BCDDBC8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7AC67-5D53-4837-9148-911F455ED013}" type="datetime1">
              <a:rPr lang="en-IN" smtClean="0"/>
              <a:t>21-01-2021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66B74E-920E-42B1-AED0-4DD8CE340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Social Distancing detector using Nvidia Jetson NanoB01</a:t>
            </a:r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22EB49-17B0-42CC-9788-8AF068353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C685-BC6C-4A06-B58D-3E5801F4EF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4222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B64D354-DA90-47B9-BF8D-885579604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9DC49-8328-46EA-8475-954A22EA69B3}" type="datetime1">
              <a:rPr lang="en-IN" smtClean="0"/>
              <a:t>21-01-2021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C7808C-ABF5-4B8C-BF52-4169F292E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Social Distancing detector using Nvidia Jetson NanoB01</a:t>
            </a:r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18F8B7-682A-4C6A-83BA-F753FE4C8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C685-BC6C-4A06-B58D-3E5801F4EF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80224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EE762-468E-447C-A364-CFB9FF1B09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B208B3-9A20-4F68-914D-2DC67BBF32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EBF558-3F20-4B99-B77A-9C40F12C28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D4CE92-4854-47CB-AB30-853869139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1B923-12F8-4CB0-8531-053E61262051}" type="datetime1">
              <a:rPr lang="en-IN" smtClean="0"/>
              <a:t>21-01-2021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EBF230-30EC-46F6-AB76-41365CB09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Social Distancing detector using Nvidia Jetson NanoB01</a:t>
            </a:r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9EC9A1-0A15-454B-9BA3-FD16A193E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C685-BC6C-4A06-B58D-3E5801F4EF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03189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8D3013-0A2C-4115-B9AF-C15E307F0C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99803B-89D9-43C7-B6E7-942A82A723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1AF667-807D-41D0-917D-BF813F7CEF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7B1915-09A9-4B8D-8C2F-CD1E20B18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AA029-C2BB-4F3C-974D-7218BDF6FC19}" type="datetime1">
              <a:rPr lang="en-IN" smtClean="0"/>
              <a:t>21-01-2021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4415F3-A936-4599-8A8C-61B39F2514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Social Distancing detector using Nvidia Jetson NanoB01</a:t>
            </a:r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83183D-6268-4F24-84A1-384CCFCB7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C685-BC6C-4A06-B58D-3E5801F4EF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29864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EE5027-25B9-489D-B737-C8C8927D75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E434A1-5AB2-419C-A656-4125239201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960B47-647F-4F96-AD4C-CF26EC8462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2DFFF8-4159-4A2F-A874-9B2C5DCCB734}" type="datetime1">
              <a:rPr lang="en-IN" smtClean="0"/>
              <a:t>21-01-2021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D7F511-25BA-4D88-A5FD-B85301085D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Social Distancing detector using Nvidia Jetson NanoB01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37FF9C-3B26-416A-8ADB-788E38CA07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D0C685-BC6C-4A06-B58D-3E5801F4EF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5420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09/ICIMU49871.2020.9243478" TargetMode="External"/><Relationship Id="rId7" Type="http://schemas.openxmlformats.org/officeDocument/2006/relationships/hyperlink" Target="https://www.analyticsvidhya.com/blog/2020/05/social-distancing-detection-tool-deep-learning/" TargetMode="External"/><Relationship Id="rId2" Type="http://schemas.openxmlformats.org/officeDocument/2006/relationships/hyperlink" Target="https://doi.org/10.1109/ICCSCE50387.2020.9204934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pyimagesearch.com/2020/06/01/opencv-social-distancing-detector/" TargetMode="External"/><Relationship Id="rId5" Type="http://schemas.openxmlformats.org/officeDocument/2006/relationships/hyperlink" Target="https://doi.org/10.1109/ICIMU49871.2020.9243569" TargetMode="External"/><Relationship Id="rId4" Type="http://schemas.openxmlformats.org/officeDocument/2006/relationships/hyperlink" Target="https://doi.org/10.2139/ssrn.3669311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waveshare.com/Wireless-AC8265.htm" TargetMode="Externa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C987B-A919-44E7-8B22-5AE3E9F1FA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419944"/>
            <a:ext cx="12192000" cy="1371674"/>
          </a:xfrm>
        </p:spPr>
        <p:txBody>
          <a:bodyPr>
            <a:noAutofit/>
          </a:bodyPr>
          <a:lstStyle/>
          <a:p>
            <a:r>
              <a:rPr lang="en-IN" sz="4000" b="1" dirty="0">
                <a:solidFill>
                  <a:srgbClr val="000000"/>
                </a:solidFill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AI-powered s</a:t>
            </a:r>
            <a:r>
              <a:rPr lang="en-IN" sz="4000" b="1" dirty="0">
                <a:solidFill>
                  <a:srgbClr val="000000"/>
                </a:solidFill>
                <a:effectLst/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mart social distancing detector</a:t>
            </a:r>
            <a:br>
              <a:rPr lang="en-IN" sz="4000" b="1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4000" b="1" dirty="0">
                <a:latin typeface="+mn-lt"/>
              </a:rPr>
              <a:t>using Nvidia Jetson NanoB01</a:t>
            </a:r>
            <a:endParaRPr lang="en-IN" sz="4000" b="1" dirty="0">
              <a:latin typeface="+mn-lt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6D6521-DFB7-4102-B63F-6095D80B36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30120"/>
            <a:ext cx="9144000" cy="984030"/>
          </a:xfrm>
        </p:spPr>
        <p:txBody>
          <a:bodyPr>
            <a:normAutofit/>
          </a:bodyPr>
          <a:lstStyle/>
          <a:p>
            <a:r>
              <a:rPr lang="en-US" sz="2800" b="1" dirty="0"/>
              <a:t>Theivaprakasham H</a:t>
            </a:r>
          </a:p>
          <a:p>
            <a:r>
              <a:rPr lang="en-US" dirty="0"/>
              <a:t>CB.EN.P2CEN20026</a:t>
            </a:r>
            <a:endParaRPr lang="en-IN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E6FB5D73-B665-433C-AA96-4407DD17458A}"/>
              </a:ext>
            </a:extLst>
          </p:cNvPr>
          <p:cNvSpPr txBox="1">
            <a:spLocks/>
          </p:cNvSpPr>
          <p:nvPr/>
        </p:nvSpPr>
        <p:spPr>
          <a:xfrm>
            <a:off x="0" y="6115561"/>
            <a:ext cx="12192000" cy="5483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Project Guide: </a:t>
            </a:r>
            <a:r>
              <a:rPr lang="en-US" dirty="0"/>
              <a:t>Mr. Sajith </a:t>
            </a:r>
            <a:r>
              <a:rPr lang="en-US" dirty="0" err="1"/>
              <a:t>Variyar</a:t>
            </a:r>
            <a:r>
              <a:rPr lang="en-US" dirty="0"/>
              <a:t> V. V.</a:t>
            </a:r>
            <a:endParaRPr lang="en-IN" dirty="0"/>
          </a:p>
        </p:txBody>
      </p:sp>
      <p:pic>
        <p:nvPicPr>
          <p:cNvPr id="8" name="Picture 7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B5B9A318-B8CF-4AC6-B1F6-E05B4E485B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806" y="4593029"/>
            <a:ext cx="2538388" cy="2070901"/>
          </a:xfrm>
          <a:prstGeom prst="rect">
            <a:avLst/>
          </a:prstGeom>
        </p:spPr>
      </p:pic>
      <p:pic>
        <p:nvPicPr>
          <p:cNvPr id="11" name="Picture 10" descr="Graphical user interface&#10;&#10;Description automatically generated">
            <a:extLst>
              <a:ext uri="{FF2B5EF4-FFF2-40B4-BE49-F238E27FC236}">
                <a16:creationId xmlns:a16="http://schemas.microsoft.com/office/drawing/2014/main" id="{960F05E3-CF87-4D8A-B441-B20FD374DC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2603" y="226047"/>
            <a:ext cx="3151201" cy="207090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AF20C9C-04A6-4868-8C10-BE02FD2F36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806" y="408291"/>
            <a:ext cx="8353110" cy="1610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3531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23DCE-717C-4B7E-9D0F-229E9BEECA8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Methodology</a:t>
            </a:r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61065B-4EB7-43A7-9529-EC2FCF1DC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Social Distancing detector using Nvidia Jetson NanoB01</a:t>
            </a:r>
            <a:endParaRPr lang="en-IN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21C7884C-B005-4D52-8609-0D22FCAEF0B5}"/>
              </a:ext>
            </a:extLst>
          </p:cNvPr>
          <p:cNvGraphicFramePr>
            <a:graphicFrameLocks noGrp="1"/>
          </p:cNvGraphicFramePr>
          <p:nvPr/>
        </p:nvGraphicFramePr>
        <p:xfrm>
          <a:off x="4279900" y="3334544"/>
          <a:ext cx="3632200" cy="13335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022600">
                  <a:extLst>
                    <a:ext uri="{9D8B030D-6E8A-4147-A177-3AD203B41FA5}">
                      <a16:colId xmlns:a16="http://schemas.microsoft.com/office/drawing/2014/main" val="3563184342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83546752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>
                          <a:effectLst/>
                        </a:rPr>
                        <a:t>Components</a:t>
                      </a:r>
                      <a:endParaRPr lang="en-IN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>
                          <a:effectLst/>
                        </a:rPr>
                        <a:t>Cost</a:t>
                      </a:r>
                      <a:endParaRPr lang="en-IN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2198856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u="none" strike="noStrike">
                          <a:effectLst/>
                        </a:rPr>
                        <a:t>NVIDIA Jetson Nano B01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>
                          <a:effectLst/>
                        </a:rPr>
                        <a:t>Rs.9000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5777988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u="none" strike="noStrike">
                          <a:effectLst/>
                        </a:rPr>
                        <a:t>5V 4A Power Supply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>
                          <a:effectLst/>
                        </a:rPr>
                        <a:t>Rs.350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1514013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u="none" strike="noStrike">
                          <a:effectLst/>
                        </a:rPr>
                        <a:t>WiFi Dongle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>
                          <a:effectLst/>
                        </a:rPr>
                        <a:t>Rs.270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3222055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u="none" strike="noStrike">
                          <a:effectLst/>
                        </a:rPr>
                        <a:t>Wireless Mouse and Keyboard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>
                          <a:effectLst/>
                        </a:rPr>
                        <a:t>Rs.450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112279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Raspberry Pi v2 8MP Camera with CSI Connector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>
                          <a:effectLst/>
                        </a:rPr>
                        <a:t>Rs.1500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6096613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u="none" strike="noStrike">
                          <a:effectLst/>
                        </a:rPr>
                        <a:t>Total Cost</a:t>
                      </a:r>
                      <a:endParaRPr lang="en-IN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Rs. 11570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32931905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687308E2-61E2-4EB2-895C-5A74974FF6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6544166"/>
              </p:ext>
            </p:extLst>
          </p:nvPr>
        </p:nvGraphicFramePr>
        <p:xfrm>
          <a:off x="2501684" y="2592097"/>
          <a:ext cx="7197111" cy="264229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989204">
                  <a:extLst>
                    <a:ext uri="{9D8B030D-6E8A-4147-A177-3AD203B41FA5}">
                      <a16:colId xmlns:a16="http://schemas.microsoft.com/office/drawing/2014/main" val="989440754"/>
                    </a:ext>
                  </a:extLst>
                </a:gridCol>
                <a:gridCol w="1207907">
                  <a:extLst>
                    <a:ext uri="{9D8B030D-6E8A-4147-A177-3AD203B41FA5}">
                      <a16:colId xmlns:a16="http://schemas.microsoft.com/office/drawing/2014/main" val="1267686959"/>
                    </a:ext>
                  </a:extLst>
                </a:gridCol>
              </a:tblGrid>
              <a:tr h="377471">
                <a:tc>
                  <a:txBody>
                    <a:bodyPr/>
                    <a:lstStyle/>
                    <a:p>
                      <a:pPr algn="l" fontAlgn="b"/>
                      <a:r>
                        <a:rPr lang="en-IN" sz="2200" b="1" u="none" strike="noStrike" dirty="0">
                          <a:effectLst/>
                        </a:rPr>
                        <a:t>Components</a:t>
                      </a:r>
                      <a:endParaRPr lang="en-IN" sz="2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874" marR="18874" marT="1887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200" b="1" u="none" strike="noStrike" dirty="0">
                          <a:effectLst/>
                        </a:rPr>
                        <a:t>Cost</a:t>
                      </a:r>
                      <a:endParaRPr lang="en-IN" sz="2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874" marR="18874" marT="18874" marB="0" anchor="b"/>
                </a:tc>
                <a:extLst>
                  <a:ext uri="{0D108BD9-81ED-4DB2-BD59-A6C34878D82A}">
                    <a16:rowId xmlns:a16="http://schemas.microsoft.com/office/drawing/2014/main" val="2253146704"/>
                  </a:ext>
                </a:extLst>
              </a:tr>
              <a:tr h="377471">
                <a:tc>
                  <a:txBody>
                    <a:bodyPr/>
                    <a:lstStyle/>
                    <a:p>
                      <a:pPr algn="l" fontAlgn="ctr"/>
                      <a:r>
                        <a:rPr lang="en-IN" sz="2200" u="none" strike="noStrike">
                          <a:effectLst/>
                        </a:rPr>
                        <a:t>NVIDIA Jetson Nano B01</a:t>
                      </a:r>
                      <a:endParaRPr lang="en-IN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874" marR="18874" marT="18874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200" u="none" strike="noStrike">
                          <a:effectLst/>
                        </a:rPr>
                        <a:t>Rs.9000</a:t>
                      </a:r>
                      <a:endParaRPr lang="en-IN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874" marR="18874" marT="18874" marB="0" anchor="b"/>
                </a:tc>
                <a:extLst>
                  <a:ext uri="{0D108BD9-81ED-4DB2-BD59-A6C34878D82A}">
                    <a16:rowId xmlns:a16="http://schemas.microsoft.com/office/drawing/2014/main" val="3358280789"/>
                  </a:ext>
                </a:extLst>
              </a:tr>
              <a:tr h="377471">
                <a:tc>
                  <a:txBody>
                    <a:bodyPr/>
                    <a:lstStyle/>
                    <a:p>
                      <a:pPr algn="l" fontAlgn="ctr"/>
                      <a:r>
                        <a:rPr lang="en-IN" sz="2200" u="none" strike="noStrike">
                          <a:effectLst/>
                        </a:rPr>
                        <a:t>5V 4A Power Supply</a:t>
                      </a:r>
                      <a:endParaRPr lang="en-IN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874" marR="18874" marT="18874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200" u="none" strike="noStrike">
                          <a:effectLst/>
                        </a:rPr>
                        <a:t>Rs.350</a:t>
                      </a:r>
                      <a:endParaRPr lang="en-IN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874" marR="18874" marT="18874" marB="0" anchor="b"/>
                </a:tc>
                <a:extLst>
                  <a:ext uri="{0D108BD9-81ED-4DB2-BD59-A6C34878D82A}">
                    <a16:rowId xmlns:a16="http://schemas.microsoft.com/office/drawing/2014/main" val="886829628"/>
                  </a:ext>
                </a:extLst>
              </a:tr>
              <a:tr h="377471">
                <a:tc>
                  <a:txBody>
                    <a:bodyPr/>
                    <a:lstStyle/>
                    <a:p>
                      <a:pPr algn="l" fontAlgn="ctr"/>
                      <a:r>
                        <a:rPr lang="en-IN" sz="2200" u="none" strike="noStrike">
                          <a:effectLst/>
                        </a:rPr>
                        <a:t>WiFi Dongle</a:t>
                      </a:r>
                      <a:endParaRPr lang="en-IN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874" marR="18874" marT="18874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200" u="none" strike="noStrike">
                          <a:effectLst/>
                        </a:rPr>
                        <a:t>Rs.270</a:t>
                      </a:r>
                      <a:endParaRPr lang="en-IN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874" marR="18874" marT="18874" marB="0" anchor="b"/>
                </a:tc>
                <a:extLst>
                  <a:ext uri="{0D108BD9-81ED-4DB2-BD59-A6C34878D82A}">
                    <a16:rowId xmlns:a16="http://schemas.microsoft.com/office/drawing/2014/main" val="4232020256"/>
                  </a:ext>
                </a:extLst>
              </a:tr>
              <a:tr h="377471">
                <a:tc>
                  <a:txBody>
                    <a:bodyPr/>
                    <a:lstStyle/>
                    <a:p>
                      <a:pPr algn="l" fontAlgn="ctr"/>
                      <a:r>
                        <a:rPr lang="en-IN" sz="2200" u="none" strike="noStrike" dirty="0">
                          <a:effectLst/>
                        </a:rPr>
                        <a:t>Wireless Mouse and Keyboard</a:t>
                      </a:r>
                      <a:endParaRPr lang="en-IN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874" marR="18874" marT="18874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200" u="none" strike="noStrike">
                          <a:effectLst/>
                        </a:rPr>
                        <a:t>Rs.450</a:t>
                      </a:r>
                      <a:endParaRPr lang="en-IN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874" marR="18874" marT="18874" marB="0" anchor="b"/>
                </a:tc>
                <a:extLst>
                  <a:ext uri="{0D108BD9-81ED-4DB2-BD59-A6C34878D82A}">
                    <a16:rowId xmlns:a16="http://schemas.microsoft.com/office/drawing/2014/main" val="3072996064"/>
                  </a:ext>
                </a:extLst>
              </a:tr>
              <a:tr h="377471"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>
                          <a:effectLst/>
                        </a:rPr>
                        <a:t>Raspberry Pi v2 8MP Camera with CSI Connector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874" marR="18874" marT="18874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200" u="none" strike="noStrike">
                          <a:effectLst/>
                        </a:rPr>
                        <a:t>Rs.1500</a:t>
                      </a:r>
                      <a:endParaRPr lang="en-IN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874" marR="18874" marT="18874" marB="0" anchor="b"/>
                </a:tc>
                <a:extLst>
                  <a:ext uri="{0D108BD9-81ED-4DB2-BD59-A6C34878D82A}">
                    <a16:rowId xmlns:a16="http://schemas.microsoft.com/office/drawing/2014/main" val="2600449102"/>
                  </a:ext>
                </a:extLst>
              </a:tr>
              <a:tr h="377471">
                <a:tc>
                  <a:txBody>
                    <a:bodyPr/>
                    <a:lstStyle/>
                    <a:p>
                      <a:pPr algn="l" fontAlgn="ctr"/>
                      <a:r>
                        <a:rPr lang="en-IN" sz="2200" b="1" u="none" strike="noStrike" dirty="0">
                          <a:effectLst/>
                        </a:rPr>
                        <a:t>Total Cost</a:t>
                      </a:r>
                      <a:endParaRPr lang="en-IN" sz="2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874" marR="18874" marT="18874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200" b="1" u="none" strike="noStrike" dirty="0">
                          <a:effectLst/>
                        </a:rPr>
                        <a:t>Rs. 11570</a:t>
                      </a:r>
                      <a:endParaRPr lang="en-IN" sz="2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874" marR="18874" marT="18874" marB="0" anchor="b"/>
                </a:tc>
                <a:extLst>
                  <a:ext uri="{0D108BD9-81ED-4DB2-BD59-A6C34878D82A}">
                    <a16:rowId xmlns:a16="http://schemas.microsoft.com/office/drawing/2014/main" val="1083191779"/>
                  </a:ext>
                </a:extLst>
              </a:tr>
            </a:tbl>
          </a:graphicData>
        </a:graphic>
      </p:graphicFrame>
      <p:sp>
        <p:nvSpPr>
          <p:cNvPr id="15" name="Title 1">
            <a:extLst>
              <a:ext uri="{FF2B5EF4-FFF2-40B4-BE49-F238E27FC236}">
                <a16:creationId xmlns:a16="http://schemas.microsoft.com/office/drawing/2014/main" id="{36904E00-EA7F-45F1-BD91-235F52394721}"/>
              </a:ext>
            </a:extLst>
          </p:cNvPr>
          <p:cNvSpPr txBox="1">
            <a:spLocks/>
          </p:cNvSpPr>
          <p:nvPr/>
        </p:nvSpPr>
        <p:spPr>
          <a:xfrm>
            <a:off x="4038600" y="1785564"/>
            <a:ext cx="4114800" cy="51354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3200" b="1" dirty="0"/>
              <a:t>Total Development cost</a:t>
            </a:r>
          </a:p>
        </p:txBody>
      </p:sp>
    </p:spTree>
    <p:extLst>
      <p:ext uri="{BB962C8B-B14F-4D97-AF65-F5344CB8AC3E}">
        <p14:creationId xmlns:p14="http://schemas.microsoft.com/office/powerpoint/2010/main" val="31737998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23DCE-717C-4B7E-9D0F-229E9BEECA8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Methodology</a:t>
            </a:r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61065B-4EB7-43A7-9529-EC2FCF1DC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Social Distancing detector using Nvidia Jetson NanoB01</a:t>
            </a:r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8780AA7-B183-4461-AF58-1050132FD852}"/>
              </a:ext>
            </a:extLst>
          </p:cNvPr>
          <p:cNvSpPr txBox="1"/>
          <p:nvPr/>
        </p:nvSpPr>
        <p:spPr>
          <a:xfrm>
            <a:off x="838200" y="1944403"/>
            <a:ext cx="8309316" cy="23551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4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Dependencies</a:t>
            </a:r>
            <a:endParaRPr lang="en-IN" sz="20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OpenCV==4.5 (with GPU </a:t>
            </a:r>
            <a:r>
              <a:rPr lang="en-IN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cuDNN</a:t>
            </a: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Enabled)</a:t>
            </a:r>
            <a:endParaRPr lang="en-IN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IN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Numpy</a:t>
            </a: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==1.16.1</a:t>
            </a:r>
            <a:endParaRPr lang="en-IN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IN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Scipy</a:t>
            </a: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==1.6.0</a:t>
            </a:r>
            <a:endParaRPr lang="en-IN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IN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Imutils</a:t>
            </a: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==0.5.4</a:t>
            </a:r>
            <a:endParaRPr lang="en-IN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IN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Argparse</a:t>
            </a: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==1.4.0</a:t>
            </a:r>
            <a:endParaRPr lang="en-IN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IN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PyCuda</a:t>
            </a:r>
            <a:endParaRPr lang="en-IN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736F3D5-A13A-4396-80A9-AA2A09CD3A5C}"/>
              </a:ext>
            </a:extLst>
          </p:cNvPr>
          <p:cNvSpPr txBox="1"/>
          <p:nvPr/>
        </p:nvSpPr>
        <p:spPr>
          <a:xfrm>
            <a:off x="838200" y="1459855"/>
            <a:ext cx="48158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Operating system: </a:t>
            </a:r>
            <a:r>
              <a:rPr lang="en-IN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Ubuntu 18.0 LXDE</a:t>
            </a:r>
            <a:endParaRPr lang="en-IN" sz="2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3D5B8E2-1216-490A-AC25-1AA529C40424}"/>
              </a:ext>
            </a:extLst>
          </p:cNvPr>
          <p:cNvSpPr txBox="1"/>
          <p:nvPr/>
        </p:nvSpPr>
        <p:spPr>
          <a:xfrm>
            <a:off x="4862344" y="4414323"/>
            <a:ext cx="3184376" cy="47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</a:t>
            </a:r>
            <a:r>
              <a:rPr lang="en-IN" sz="24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re-trained models (11)</a:t>
            </a:r>
            <a:endParaRPr lang="en-IN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8" name="Picture 17" descr="A screen shot of a computer&#10;&#10;Description automatically generated with low confidence">
            <a:extLst>
              <a:ext uri="{FF2B5EF4-FFF2-40B4-BE49-F238E27FC236}">
                <a16:creationId xmlns:a16="http://schemas.microsoft.com/office/drawing/2014/main" id="{F7A66C60-2089-4F1E-AFE3-F4C960810E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7668" y="0"/>
            <a:ext cx="4964332" cy="279243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F32AA4F-3F8F-4A74-A921-6FF80EC675EB}"/>
              </a:ext>
            </a:extLst>
          </p:cNvPr>
          <p:cNvSpPr txBox="1"/>
          <p:nvPr/>
        </p:nvSpPr>
        <p:spPr>
          <a:xfrm>
            <a:off x="1274884" y="4895498"/>
            <a:ext cx="1042943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000" dirty="0">
                <a:solidFill>
                  <a:srgbClr val="000000"/>
                </a:solidFill>
                <a:latin typeface="Calibri" panose="020F0502020204030204" pitchFamily="34" charset="0"/>
              </a:rPr>
              <a:t>Yolov3-spp, Yolov3-288, Yolov3-416, Yolov3-608, Yolov3-tiny-228, Yolov3-tiny-416, Yolov3-tiny-608, Yolov4-288, Yolov4-608, Yolov4-tiny288 and Yolov4-tiny-416</a:t>
            </a:r>
            <a:endParaRPr lang="en-IN" sz="20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56194AD-E70A-4D95-BB1D-0BB5AEAB4412}"/>
              </a:ext>
            </a:extLst>
          </p:cNvPr>
          <p:cNvSpPr txBox="1"/>
          <p:nvPr/>
        </p:nvSpPr>
        <p:spPr>
          <a:xfrm>
            <a:off x="5654040" y="5696878"/>
            <a:ext cx="7638756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https://github.com/artynet/darknet-alexeyAB#pre-trained-models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881832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23DCE-717C-4B7E-9D0F-229E9BEECA8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Methodology</a:t>
            </a:r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61065B-4EB7-43A7-9529-EC2FCF1DC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Social Distancing detector using Nvidia Jetson NanoB01</a:t>
            </a:r>
            <a:endParaRPr lang="en-IN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945DC07-443C-42F7-886D-315EBA9C4E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375" y="1797321"/>
            <a:ext cx="11977250" cy="2309884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2DA91348-CB61-43F3-A9DB-2F2A500E8B88}"/>
              </a:ext>
            </a:extLst>
          </p:cNvPr>
          <p:cNvSpPr txBox="1">
            <a:spLocks/>
          </p:cNvSpPr>
          <p:nvPr/>
        </p:nvSpPr>
        <p:spPr>
          <a:xfrm>
            <a:off x="9546417" y="365125"/>
            <a:ext cx="2383302" cy="67820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Workflow</a:t>
            </a:r>
            <a:endParaRPr lang="en-IN" b="1" dirty="0"/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1106E82E-CCAB-4D40-AF34-84FB7E5958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3332" y="4517409"/>
            <a:ext cx="7055468" cy="1343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0786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23DCE-717C-4B7E-9D0F-229E9BEECA8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Methodology</a:t>
            </a:r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61065B-4EB7-43A7-9529-EC2FCF1DC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Social Distancing detector using Nvidia Jetson NanoB01</a:t>
            </a:r>
            <a:endParaRPr lang="en-IN"/>
          </a:p>
        </p:txBody>
      </p:sp>
      <p:pic>
        <p:nvPicPr>
          <p:cNvPr id="8" name="Picture 7" descr="A picture containing chart&#10;&#10;Description automatically generated">
            <a:extLst>
              <a:ext uri="{FF2B5EF4-FFF2-40B4-BE49-F238E27FC236}">
                <a16:creationId xmlns:a16="http://schemas.microsoft.com/office/drawing/2014/main" id="{46B4C83E-55CE-47C6-BCA4-81283FEE9D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6315" y="136525"/>
            <a:ext cx="6304183" cy="6304183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7604DC77-2203-42F8-97DA-F74DD7CD524C}"/>
              </a:ext>
            </a:extLst>
          </p:cNvPr>
          <p:cNvSpPr txBox="1">
            <a:spLocks/>
          </p:cNvSpPr>
          <p:nvPr/>
        </p:nvSpPr>
        <p:spPr>
          <a:xfrm>
            <a:off x="9808698" y="162547"/>
            <a:ext cx="2383302" cy="67820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Workflow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31147999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23DCE-717C-4B7E-9D0F-229E9BEECA82}"/>
              </a:ext>
            </a:extLst>
          </p:cNvPr>
          <p:cNvSpPr txBox="1">
            <a:spLocks/>
          </p:cNvSpPr>
          <p:nvPr/>
        </p:nvSpPr>
        <p:spPr>
          <a:xfrm>
            <a:off x="838199" y="291090"/>
            <a:ext cx="10515599" cy="9326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Results &amp; Discussion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170E346-B98B-43A6-A4DA-D36FF6328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032938" y="-6032938"/>
            <a:ext cx="126124" cy="12192000"/>
          </a:xfrm>
          <a:prstGeom prst="rect">
            <a:avLst/>
          </a:pr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C12120-F76A-4B62-885F-F3D4046222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Social Distancing detector using Nvidia Jetson NanoB01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975C5CF5-0BD5-42B3-ABD5-BBF6035422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2009176"/>
              </p:ext>
            </p:extLst>
          </p:nvPr>
        </p:nvGraphicFramePr>
        <p:xfrm>
          <a:off x="1524138" y="1569686"/>
          <a:ext cx="9143720" cy="44407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20464">
                  <a:extLst>
                    <a:ext uri="{9D8B030D-6E8A-4147-A177-3AD203B41FA5}">
                      <a16:colId xmlns:a16="http://schemas.microsoft.com/office/drawing/2014/main" val="2721552251"/>
                    </a:ext>
                  </a:extLst>
                </a:gridCol>
                <a:gridCol w="2934917">
                  <a:extLst>
                    <a:ext uri="{9D8B030D-6E8A-4147-A177-3AD203B41FA5}">
                      <a16:colId xmlns:a16="http://schemas.microsoft.com/office/drawing/2014/main" val="2103054139"/>
                    </a:ext>
                  </a:extLst>
                </a:gridCol>
                <a:gridCol w="2788339">
                  <a:extLst>
                    <a:ext uri="{9D8B030D-6E8A-4147-A177-3AD203B41FA5}">
                      <a16:colId xmlns:a16="http://schemas.microsoft.com/office/drawing/2014/main" val="2357566844"/>
                    </a:ext>
                  </a:extLst>
                </a:gridCol>
              </a:tblGrid>
              <a:tr h="370063">
                <a:tc>
                  <a:txBody>
                    <a:bodyPr/>
                    <a:lstStyle/>
                    <a:p>
                      <a:pPr algn="ctr" fontAlgn="b"/>
                      <a:r>
                        <a:rPr lang="en-IN" sz="2100" b="1" u="none" strike="noStrike">
                          <a:effectLst/>
                        </a:rPr>
                        <a:t>Models</a:t>
                      </a:r>
                      <a:endParaRPr lang="en-IN" sz="2100" b="1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984" marR="19984" marT="1998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100" b="1" u="none" strike="noStrike">
                          <a:effectLst/>
                        </a:rPr>
                        <a:t>FPS on Nano</a:t>
                      </a:r>
                      <a:endParaRPr lang="en-IN" sz="2100" b="1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984" marR="19984" marT="1998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100" b="1" u="none" strike="noStrike" err="1">
                          <a:effectLst/>
                        </a:rPr>
                        <a:t>mAP</a:t>
                      </a:r>
                      <a:r>
                        <a:rPr lang="en-IN" sz="2100" b="1" u="none" strike="noStrike">
                          <a:effectLst/>
                        </a:rPr>
                        <a:t> @IoU=0.5</a:t>
                      </a:r>
                      <a:endParaRPr lang="en-IN" sz="2100" b="1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984" marR="19984" marT="19984" marB="0" anchor="b"/>
                </a:tc>
                <a:extLst>
                  <a:ext uri="{0D108BD9-81ED-4DB2-BD59-A6C34878D82A}">
                    <a16:rowId xmlns:a16="http://schemas.microsoft.com/office/drawing/2014/main" val="9700191"/>
                  </a:ext>
                </a:extLst>
              </a:tr>
              <a:tr h="370063">
                <a:tc>
                  <a:txBody>
                    <a:bodyPr/>
                    <a:lstStyle/>
                    <a:p>
                      <a:pPr algn="ctr" fontAlgn="b"/>
                      <a:r>
                        <a:rPr lang="en-IN" sz="2100" u="none" strike="noStrike">
                          <a:effectLst/>
                        </a:rPr>
                        <a:t>yolov3-spp</a:t>
                      </a:r>
                      <a:endParaRPr lang="en-IN" sz="21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984" marR="19984" marT="1998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100" u="none" strike="noStrike">
                          <a:effectLst/>
                        </a:rPr>
                        <a:t>1.15</a:t>
                      </a:r>
                      <a:endParaRPr lang="en-IN" sz="21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984" marR="19984" marT="1998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100" u="none" strike="noStrike">
                          <a:effectLst/>
                        </a:rPr>
                        <a:t>60.6</a:t>
                      </a:r>
                      <a:endParaRPr lang="en-IN" sz="21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984" marR="19984" marT="19984" marB="0" anchor="b"/>
                </a:tc>
                <a:extLst>
                  <a:ext uri="{0D108BD9-81ED-4DB2-BD59-A6C34878D82A}">
                    <a16:rowId xmlns:a16="http://schemas.microsoft.com/office/drawing/2014/main" val="2680232478"/>
                  </a:ext>
                </a:extLst>
              </a:tr>
              <a:tr h="370063">
                <a:tc>
                  <a:txBody>
                    <a:bodyPr/>
                    <a:lstStyle/>
                    <a:p>
                      <a:pPr algn="ctr" fontAlgn="b"/>
                      <a:r>
                        <a:rPr lang="en-IN" sz="2100" u="none" strike="noStrike">
                          <a:effectLst/>
                        </a:rPr>
                        <a:t>yolov3-288</a:t>
                      </a:r>
                      <a:endParaRPr lang="en-IN" sz="21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984" marR="19984" marT="1998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100" u="none" strike="noStrike">
                          <a:effectLst/>
                        </a:rPr>
                        <a:t>1.15</a:t>
                      </a:r>
                      <a:endParaRPr lang="en-IN" sz="21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984" marR="19984" marT="1998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100" u="none" strike="noStrike">
                          <a:effectLst/>
                        </a:rPr>
                        <a:t>52.1</a:t>
                      </a:r>
                      <a:endParaRPr lang="en-IN" sz="21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984" marR="19984" marT="19984" marB="0" anchor="b"/>
                </a:tc>
                <a:extLst>
                  <a:ext uri="{0D108BD9-81ED-4DB2-BD59-A6C34878D82A}">
                    <a16:rowId xmlns:a16="http://schemas.microsoft.com/office/drawing/2014/main" val="3809900343"/>
                  </a:ext>
                </a:extLst>
              </a:tr>
              <a:tr h="370063">
                <a:tc>
                  <a:txBody>
                    <a:bodyPr/>
                    <a:lstStyle/>
                    <a:p>
                      <a:pPr algn="ctr" fontAlgn="b"/>
                      <a:r>
                        <a:rPr lang="en-IN" sz="2100" u="none" strike="noStrike">
                          <a:effectLst/>
                        </a:rPr>
                        <a:t>yolov3-416</a:t>
                      </a:r>
                      <a:endParaRPr lang="en-IN" sz="21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984" marR="19984" marT="1998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100" u="none" strike="noStrike">
                          <a:effectLst/>
                        </a:rPr>
                        <a:t>1.15</a:t>
                      </a:r>
                      <a:endParaRPr lang="en-IN" sz="21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984" marR="19984" marT="1998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100" u="none" strike="noStrike">
                          <a:effectLst/>
                        </a:rPr>
                        <a:t>55.3</a:t>
                      </a:r>
                      <a:endParaRPr lang="en-IN" sz="21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984" marR="19984" marT="19984" marB="0" anchor="b"/>
                </a:tc>
                <a:extLst>
                  <a:ext uri="{0D108BD9-81ED-4DB2-BD59-A6C34878D82A}">
                    <a16:rowId xmlns:a16="http://schemas.microsoft.com/office/drawing/2014/main" val="1375596683"/>
                  </a:ext>
                </a:extLst>
              </a:tr>
              <a:tr h="370063">
                <a:tc>
                  <a:txBody>
                    <a:bodyPr/>
                    <a:lstStyle/>
                    <a:p>
                      <a:pPr algn="ctr" fontAlgn="b"/>
                      <a:r>
                        <a:rPr lang="en-IN" sz="2100" u="none" strike="noStrike">
                          <a:effectLst/>
                        </a:rPr>
                        <a:t>yolov3-608</a:t>
                      </a:r>
                      <a:endParaRPr lang="en-IN" sz="21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984" marR="19984" marT="1998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100" u="none" strike="noStrike">
                          <a:effectLst/>
                        </a:rPr>
                        <a:t>1.15</a:t>
                      </a:r>
                      <a:endParaRPr lang="en-IN" sz="21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984" marR="19984" marT="1998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100" u="none" strike="noStrike">
                          <a:effectLst/>
                        </a:rPr>
                        <a:t>57.9</a:t>
                      </a:r>
                      <a:endParaRPr lang="en-IN" sz="21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984" marR="19984" marT="19984" marB="0" anchor="b"/>
                </a:tc>
                <a:extLst>
                  <a:ext uri="{0D108BD9-81ED-4DB2-BD59-A6C34878D82A}">
                    <a16:rowId xmlns:a16="http://schemas.microsoft.com/office/drawing/2014/main" val="1293869187"/>
                  </a:ext>
                </a:extLst>
              </a:tr>
              <a:tr h="370063">
                <a:tc>
                  <a:txBody>
                    <a:bodyPr/>
                    <a:lstStyle/>
                    <a:p>
                      <a:pPr algn="ctr" fontAlgn="b"/>
                      <a:r>
                        <a:rPr lang="en-IN" sz="2100" u="none" strike="noStrike" dirty="0">
                          <a:effectLst/>
                        </a:rPr>
                        <a:t>yolov3-tiny 228</a:t>
                      </a:r>
                      <a:endParaRPr lang="en-IN" sz="2100" b="0" i="0" u="none" strike="noStrike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984" marR="19984" marT="1998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100" u="none" strike="noStrike">
                          <a:effectLst/>
                        </a:rPr>
                        <a:t>4.6</a:t>
                      </a:r>
                      <a:endParaRPr lang="en-IN" sz="21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984" marR="19984" marT="1998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100" u="none" strike="noStrike">
                          <a:effectLst/>
                        </a:rPr>
                        <a:t>15</a:t>
                      </a:r>
                      <a:endParaRPr lang="en-IN" sz="21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984" marR="19984" marT="19984" marB="0" anchor="b"/>
                </a:tc>
                <a:extLst>
                  <a:ext uri="{0D108BD9-81ED-4DB2-BD59-A6C34878D82A}">
                    <a16:rowId xmlns:a16="http://schemas.microsoft.com/office/drawing/2014/main" val="3022567154"/>
                  </a:ext>
                </a:extLst>
              </a:tr>
              <a:tr h="370063">
                <a:tc>
                  <a:txBody>
                    <a:bodyPr/>
                    <a:lstStyle/>
                    <a:p>
                      <a:pPr algn="ctr" fontAlgn="b"/>
                      <a:r>
                        <a:rPr lang="en-IN" sz="2100" u="none" strike="noStrike" dirty="0">
                          <a:effectLst/>
                        </a:rPr>
                        <a:t>yolov3-tiny 416</a:t>
                      </a:r>
                      <a:endParaRPr lang="en-IN" sz="2100" b="0" i="0" u="none" strike="noStrike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984" marR="19984" marT="1998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100" u="none" strike="noStrike">
                          <a:effectLst/>
                        </a:rPr>
                        <a:t>4.6</a:t>
                      </a:r>
                      <a:endParaRPr lang="en-IN" sz="21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984" marR="19984" marT="1998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100" u="none" strike="noStrike">
                          <a:effectLst/>
                        </a:rPr>
                        <a:t>20</a:t>
                      </a:r>
                      <a:endParaRPr lang="en-IN" sz="21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984" marR="19984" marT="19984" marB="0" anchor="b"/>
                </a:tc>
                <a:extLst>
                  <a:ext uri="{0D108BD9-81ED-4DB2-BD59-A6C34878D82A}">
                    <a16:rowId xmlns:a16="http://schemas.microsoft.com/office/drawing/2014/main" val="4025064679"/>
                  </a:ext>
                </a:extLst>
              </a:tr>
              <a:tr h="370063">
                <a:tc>
                  <a:txBody>
                    <a:bodyPr/>
                    <a:lstStyle/>
                    <a:p>
                      <a:pPr algn="ctr" fontAlgn="b"/>
                      <a:r>
                        <a:rPr lang="en-IN" sz="2100" u="none" strike="noStrike" dirty="0">
                          <a:effectLst/>
                        </a:rPr>
                        <a:t>yolov3-tiny 608</a:t>
                      </a:r>
                      <a:endParaRPr lang="en-IN" sz="2100" b="0" i="0" u="none" strike="noStrike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984" marR="19984" marT="1998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100" u="none" strike="noStrike" dirty="0">
                          <a:effectLst/>
                        </a:rPr>
                        <a:t>1.1</a:t>
                      </a:r>
                      <a:endParaRPr lang="en-IN" sz="2100" b="0" i="0" u="none" strike="noStrike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984" marR="19984" marT="1998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100" u="none" strike="noStrike">
                          <a:effectLst/>
                        </a:rPr>
                        <a:t>22.2</a:t>
                      </a:r>
                      <a:endParaRPr lang="en-IN" sz="21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984" marR="19984" marT="19984" marB="0" anchor="b"/>
                </a:tc>
                <a:extLst>
                  <a:ext uri="{0D108BD9-81ED-4DB2-BD59-A6C34878D82A}">
                    <a16:rowId xmlns:a16="http://schemas.microsoft.com/office/drawing/2014/main" val="141986687"/>
                  </a:ext>
                </a:extLst>
              </a:tr>
              <a:tr h="370063">
                <a:tc>
                  <a:txBody>
                    <a:bodyPr/>
                    <a:lstStyle/>
                    <a:p>
                      <a:pPr algn="ctr" fontAlgn="b"/>
                      <a:r>
                        <a:rPr lang="en-IN" sz="2100" u="none" strike="noStrike">
                          <a:effectLst/>
                        </a:rPr>
                        <a:t>yolov4-288</a:t>
                      </a:r>
                      <a:endParaRPr lang="en-IN" sz="21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984" marR="19984" marT="1998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100" u="none" strike="noStrike" dirty="0">
                          <a:effectLst/>
                        </a:rPr>
                        <a:t>1.15</a:t>
                      </a:r>
                      <a:endParaRPr lang="en-IN" sz="2100" b="0" i="0" u="none" strike="noStrike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984" marR="19984" marT="1998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100" u="none" strike="noStrike">
                          <a:effectLst/>
                        </a:rPr>
                        <a:t>62.8</a:t>
                      </a:r>
                      <a:endParaRPr lang="en-IN" sz="21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984" marR="19984" marT="19984" marB="0" anchor="b"/>
                </a:tc>
                <a:extLst>
                  <a:ext uri="{0D108BD9-81ED-4DB2-BD59-A6C34878D82A}">
                    <a16:rowId xmlns:a16="http://schemas.microsoft.com/office/drawing/2014/main" val="3230603033"/>
                  </a:ext>
                </a:extLst>
              </a:tr>
              <a:tr h="370063">
                <a:tc>
                  <a:txBody>
                    <a:bodyPr/>
                    <a:lstStyle/>
                    <a:p>
                      <a:pPr algn="ctr" fontAlgn="b"/>
                      <a:r>
                        <a:rPr lang="en-IN" sz="2100" u="none" strike="noStrike">
                          <a:effectLst/>
                        </a:rPr>
                        <a:t>yolov4-608</a:t>
                      </a:r>
                      <a:endParaRPr lang="en-IN" sz="21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984" marR="19984" marT="1998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100" u="none" strike="noStrike" dirty="0">
                          <a:effectLst/>
                        </a:rPr>
                        <a:t>1.15</a:t>
                      </a:r>
                      <a:endParaRPr lang="en-IN" sz="2100" b="0" i="0" u="none" strike="noStrike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984" marR="19984" marT="1998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100" u="none" strike="noStrike">
                          <a:effectLst/>
                        </a:rPr>
                        <a:t>65.7</a:t>
                      </a:r>
                      <a:endParaRPr lang="en-IN" sz="21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984" marR="19984" marT="19984" marB="0" anchor="b"/>
                </a:tc>
                <a:extLst>
                  <a:ext uri="{0D108BD9-81ED-4DB2-BD59-A6C34878D82A}">
                    <a16:rowId xmlns:a16="http://schemas.microsoft.com/office/drawing/2014/main" val="1218446041"/>
                  </a:ext>
                </a:extLst>
              </a:tr>
              <a:tr h="370063">
                <a:tc>
                  <a:txBody>
                    <a:bodyPr/>
                    <a:lstStyle/>
                    <a:p>
                      <a:pPr algn="ctr" fontAlgn="b"/>
                      <a:r>
                        <a:rPr lang="en-IN" sz="2100" b="1" u="none" strike="noStrike" dirty="0">
                          <a:effectLst/>
                        </a:rPr>
                        <a:t>yolov4-tiny-288</a:t>
                      </a:r>
                      <a:endParaRPr lang="en-IN" sz="2100" b="1" i="0" u="none" strike="noStrike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984" marR="19984" marT="19984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100" b="1" u="none" strike="noStrike">
                          <a:effectLst/>
                        </a:rPr>
                        <a:t>7.3</a:t>
                      </a:r>
                      <a:endParaRPr lang="en-IN" sz="2100" b="1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984" marR="19984" marT="19984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100" b="1" u="none" strike="noStrike" dirty="0">
                          <a:effectLst/>
                        </a:rPr>
                        <a:t>34.1</a:t>
                      </a:r>
                      <a:endParaRPr lang="en-IN" sz="2100" b="1" i="0" u="none" strike="noStrike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984" marR="19984" marT="19984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3686997"/>
                  </a:ext>
                </a:extLst>
              </a:tr>
              <a:tr h="370063">
                <a:tc>
                  <a:txBody>
                    <a:bodyPr/>
                    <a:lstStyle/>
                    <a:p>
                      <a:pPr algn="ctr" fontAlgn="b"/>
                      <a:r>
                        <a:rPr lang="en-IN" sz="2100" b="1" u="none" strike="noStrike" dirty="0">
                          <a:effectLst/>
                        </a:rPr>
                        <a:t>yolov4-tiny-416</a:t>
                      </a:r>
                      <a:endParaRPr lang="en-IN" sz="2100" b="1" i="0" u="none" strike="noStrike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984" marR="19984" marT="19984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100" b="1" u="none" strike="noStrike" dirty="0">
                          <a:effectLst/>
                        </a:rPr>
                        <a:t>7.3</a:t>
                      </a:r>
                      <a:endParaRPr lang="en-IN" sz="2100" b="1" i="0" u="none" strike="noStrike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984" marR="19984" marT="19984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100" b="1" u="none" strike="noStrike" dirty="0">
                          <a:effectLst/>
                        </a:rPr>
                        <a:t>38.1</a:t>
                      </a:r>
                      <a:endParaRPr lang="en-IN" sz="2100" b="1" i="0" u="none" strike="noStrike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984" marR="19984" marT="19984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0748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40341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23DCE-717C-4B7E-9D0F-229E9BEECA82}"/>
              </a:ext>
            </a:extLst>
          </p:cNvPr>
          <p:cNvSpPr txBox="1">
            <a:spLocks/>
          </p:cNvSpPr>
          <p:nvPr/>
        </p:nvSpPr>
        <p:spPr>
          <a:xfrm>
            <a:off x="838199" y="291090"/>
            <a:ext cx="10515599" cy="9326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Results &amp; Discussion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170E346-B98B-43A6-A4DA-D36FF6328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032938" y="-6032938"/>
            <a:ext cx="126124" cy="12192000"/>
          </a:xfrm>
          <a:prstGeom prst="rect">
            <a:avLst/>
          </a:pr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C12120-F76A-4B62-885F-F3D4046222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Social Distancing detector using Nvidia Jetson NanoB01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09B3F78-3BEA-4B4F-9DB9-C241244D1F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1100948"/>
            <a:ext cx="8679975" cy="4880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3504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23DCE-717C-4B7E-9D0F-229E9BEECA82}"/>
              </a:ext>
            </a:extLst>
          </p:cNvPr>
          <p:cNvSpPr txBox="1">
            <a:spLocks/>
          </p:cNvSpPr>
          <p:nvPr/>
        </p:nvSpPr>
        <p:spPr>
          <a:xfrm>
            <a:off x="838199" y="291090"/>
            <a:ext cx="10515599" cy="9326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Results &amp; Discussion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170E346-B98B-43A6-A4DA-D36FF6328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032938" y="-6032938"/>
            <a:ext cx="126124" cy="12192000"/>
          </a:xfrm>
          <a:prstGeom prst="rect">
            <a:avLst/>
          </a:pr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C12120-F76A-4B62-885F-F3D4046222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Social Distancing detector using Nvidia Jetson NanoB01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F5FFAD1-CC23-465B-9E71-6FAEC9FD748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38199" y="1319446"/>
            <a:ext cx="8606052" cy="4838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481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23DCE-717C-4B7E-9D0F-229E9BEECA82}"/>
              </a:ext>
            </a:extLst>
          </p:cNvPr>
          <p:cNvSpPr txBox="1">
            <a:spLocks/>
          </p:cNvSpPr>
          <p:nvPr/>
        </p:nvSpPr>
        <p:spPr>
          <a:xfrm>
            <a:off x="838199" y="291090"/>
            <a:ext cx="10515599" cy="9326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Results &amp; Discussion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170E346-B98B-43A6-A4DA-D36FF6328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032938" y="-6032938"/>
            <a:ext cx="126124" cy="12192000"/>
          </a:xfrm>
          <a:prstGeom prst="rect">
            <a:avLst/>
          </a:pr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C12120-F76A-4B62-885F-F3D4046222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Social Distancing detector using Nvidia Jetson NanoB01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F5FFAD1-CC23-465B-9E71-6FAEC9FD748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38199" y="1319446"/>
            <a:ext cx="8606052" cy="4838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137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C5528A1-B6D4-43EC-B36C-D27CEA6D6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Social Distancing detector using Nvidia Jetson NanoB01</a:t>
            </a:r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3FE9AF-45E7-48C9-AA31-E0BCE97F719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27737" y="136524"/>
            <a:ext cx="10649529" cy="5987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1281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23DCE-717C-4B7E-9D0F-229E9BEECA82}"/>
              </a:ext>
            </a:extLst>
          </p:cNvPr>
          <p:cNvSpPr txBox="1">
            <a:spLocks/>
          </p:cNvSpPr>
          <p:nvPr/>
        </p:nvSpPr>
        <p:spPr>
          <a:xfrm>
            <a:off x="838199" y="291090"/>
            <a:ext cx="10515599" cy="9326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Challenges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170E346-B98B-43A6-A4DA-D36FF6328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032938" y="-6032938"/>
            <a:ext cx="126124" cy="12192000"/>
          </a:xfrm>
          <a:prstGeom prst="rect">
            <a:avLst/>
          </a:pr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C12120-F76A-4B62-885F-F3D4046222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Social Distancing detector using Nvidia Jetson NanoB01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CD9305-CD6D-4D3A-A4DF-B3676736F4E7}"/>
              </a:ext>
            </a:extLst>
          </p:cNvPr>
          <p:cNvSpPr txBox="1"/>
          <p:nvPr/>
        </p:nvSpPr>
        <p:spPr>
          <a:xfrm>
            <a:off x="838198" y="1875903"/>
            <a:ext cx="10515600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 direct pixel to distance mapping readily available </a:t>
            </a:r>
          </a:p>
          <a:p>
            <a:pPr marL="342900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Setting the </a:t>
            </a:r>
            <a:r>
              <a:rPr lang="en-IN" sz="24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pixel threshold value </a:t>
            </a:r>
            <a:r>
              <a:rPr lang="en-IN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is quite </a:t>
            </a:r>
            <a:r>
              <a:rPr lang="en-IN" sz="24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challenging</a:t>
            </a:r>
            <a:r>
              <a:rPr lang="en-IN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as it depends on the position of the </a:t>
            </a:r>
            <a:r>
              <a:rPr lang="en-IN" sz="24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camera elevation</a:t>
            </a:r>
          </a:p>
          <a:p>
            <a:pPr marL="342900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Camera should be mounted at a </a:t>
            </a:r>
            <a:r>
              <a:rPr lang="en-IN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higher elevation </a:t>
            </a:r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 give </a:t>
            </a:r>
            <a:r>
              <a:rPr lang="en-IN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birdeye</a:t>
            </a:r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-view</a:t>
            </a:r>
          </a:p>
          <a:p>
            <a:pPr marL="342900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Low FPS </a:t>
            </a:r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may not be very useful for critical real-time applications</a:t>
            </a:r>
          </a:p>
        </p:txBody>
      </p:sp>
    </p:spTree>
    <p:extLst>
      <p:ext uri="{BB962C8B-B14F-4D97-AF65-F5344CB8AC3E}">
        <p14:creationId xmlns:p14="http://schemas.microsoft.com/office/powerpoint/2010/main" val="32067752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55AD0C-5BCE-4132-8056-15FDE1807A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Social Distancing detector using Nvidia Jetson NanoB01</a:t>
            </a:r>
            <a:endParaRPr lang="en-IN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0228087F-A657-400A-840D-BCCD9A07F4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b="1" dirty="0"/>
              <a:t>Introduction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0AE505D-E0D0-4C59-888C-F0F115F82C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506" y="2186783"/>
            <a:ext cx="5455917" cy="475161"/>
          </a:xfr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sz="3200" b="1" dirty="0">
                <a:solidFill>
                  <a:srgbClr val="FF0000"/>
                </a:solidFill>
              </a:rPr>
              <a:t>Deadly Virus Covid19 </a:t>
            </a:r>
          </a:p>
        </p:txBody>
      </p:sp>
      <p:pic>
        <p:nvPicPr>
          <p:cNvPr id="9" name="Picture 8" descr="A bouquet of flowers&#10;&#10;Description automatically generated">
            <a:extLst>
              <a:ext uri="{FF2B5EF4-FFF2-40B4-BE49-F238E27FC236}">
                <a16:creationId xmlns:a16="http://schemas.microsoft.com/office/drawing/2014/main" id="{114E5372-8A14-42CF-A6E3-8DEB861D2A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506" y="2875588"/>
            <a:ext cx="5455917" cy="3068953"/>
          </a:xfrm>
          <a:prstGeom prst="rect">
            <a:avLst/>
          </a:prstGeom>
        </p:spPr>
      </p:pic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A443B39F-9054-4C1B-9CE7-2B6CD81329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9927806"/>
              </p:ext>
            </p:extLst>
          </p:nvPr>
        </p:nvGraphicFramePr>
        <p:xfrm>
          <a:off x="6357149" y="1993703"/>
          <a:ext cx="4844824" cy="1079033"/>
        </p:xfrm>
        <a:graphic>
          <a:graphicData uri="http://schemas.openxmlformats.org/drawingml/2006/table">
            <a:tbl>
              <a:tblPr/>
              <a:tblGrid>
                <a:gridCol w="1363168">
                  <a:extLst>
                    <a:ext uri="{9D8B030D-6E8A-4147-A177-3AD203B41FA5}">
                      <a16:colId xmlns:a16="http://schemas.microsoft.com/office/drawing/2014/main" val="2420392572"/>
                    </a:ext>
                  </a:extLst>
                </a:gridCol>
                <a:gridCol w="2010584">
                  <a:extLst>
                    <a:ext uri="{9D8B030D-6E8A-4147-A177-3AD203B41FA5}">
                      <a16:colId xmlns:a16="http://schemas.microsoft.com/office/drawing/2014/main" val="1961879426"/>
                    </a:ext>
                  </a:extLst>
                </a:gridCol>
                <a:gridCol w="1471072">
                  <a:extLst>
                    <a:ext uri="{9D8B030D-6E8A-4147-A177-3AD203B41FA5}">
                      <a16:colId xmlns:a16="http://schemas.microsoft.com/office/drawing/2014/main" val="734516353"/>
                    </a:ext>
                  </a:extLst>
                </a:gridCol>
              </a:tblGrid>
              <a:tr h="1079033"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800" b="1" i="0" u="none" strike="noStrike" dirty="0">
                          <a:effectLst/>
                          <a:latin typeface="+mn-lt"/>
                        </a:rPr>
                        <a:t>Cases</a:t>
                      </a:r>
                    </a:p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800" b="1" i="0" u="none" strike="noStrike" dirty="0">
                          <a:effectLst/>
                          <a:latin typeface="+mn-lt"/>
                        </a:rPr>
                        <a:t>96.2M</a:t>
                      </a:r>
                    </a:p>
                  </a:txBody>
                  <a:tcPr marL="145815" marR="145815" marT="72908" marB="7290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IN" sz="2800" b="1" i="0" u="none" strike="noStrike" dirty="0">
                        <a:effectLst/>
                        <a:latin typeface="+mn-lt"/>
                      </a:endParaRPr>
                    </a:p>
                  </a:txBody>
                  <a:tcPr marL="145815" marR="145815" marT="72908" marB="7290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800" b="1" i="0" u="none" strike="noStrike" dirty="0">
                          <a:effectLst/>
                          <a:latin typeface="+mn-lt"/>
                        </a:rPr>
                        <a:t>Deaths</a:t>
                      </a:r>
                    </a:p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800" b="1" i="0" u="none" strike="noStrike" dirty="0">
                          <a:effectLst/>
                          <a:latin typeface="+mn-lt"/>
                        </a:rPr>
                        <a:t>2.06M</a:t>
                      </a:r>
                    </a:p>
                  </a:txBody>
                  <a:tcPr marL="145815" marR="145815" marT="72908" marB="7290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57686288"/>
                  </a:ext>
                </a:extLst>
              </a:tr>
            </a:tbl>
          </a:graphicData>
        </a:graphic>
      </p:graphicFrame>
      <p:pic>
        <p:nvPicPr>
          <p:cNvPr id="12" name="Picture 11">
            <a:extLst>
              <a:ext uri="{FF2B5EF4-FFF2-40B4-BE49-F238E27FC236}">
                <a16:creationId xmlns:a16="http://schemas.microsoft.com/office/drawing/2014/main" id="{03825588-C49E-4402-A94D-712A393AA8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6936" y="3365911"/>
            <a:ext cx="6142228" cy="2697264"/>
          </a:xfrm>
          <a:prstGeom prst="rect">
            <a:avLst/>
          </a:prstGeom>
        </p:spPr>
      </p:pic>
      <p:pic>
        <p:nvPicPr>
          <p:cNvPr id="14" name="Picture 13" descr="A picture containing engineering drawing&#10;&#10;Description automatically generated">
            <a:extLst>
              <a:ext uri="{FF2B5EF4-FFF2-40B4-BE49-F238E27FC236}">
                <a16:creationId xmlns:a16="http://schemas.microsoft.com/office/drawing/2014/main" id="{FF222039-1927-448F-8199-4033BCA340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9280" y="2130357"/>
            <a:ext cx="693521" cy="745231"/>
          </a:xfrm>
          <a:prstGeom prst="rect">
            <a:avLst/>
          </a:prstGeom>
        </p:spPr>
      </p:pic>
      <p:pic>
        <p:nvPicPr>
          <p:cNvPr id="15" name="Picture 14" descr="A picture containing engineering drawing&#10;&#10;Description automatically generated">
            <a:extLst>
              <a:ext uri="{FF2B5EF4-FFF2-40B4-BE49-F238E27FC236}">
                <a16:creationId xmlns:a16="http://schemas.microsoft.com/office/drawing/2014/main" id="{B747373B-1CC0-4025-9DD5-7F844CCBA0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2973" y="2130357"/>
            <a:ext cx="693521" cy="745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5569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23DCE-717C-4B7E-9D0F-229E9BEECA8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Future Work</a:t>
            </a:r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6532A6-25EE-4E73-BD6D-24A997C4F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Social Distancing detector using Nvidia Jetson NanoB01</a:t>
            </a:r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FB442D6-62B4-428A-92A3-19E9EC952077}"/>
              </a:ext>
            </a:extLst>
          </p:cNvPr>
          <p:cNvSpPr txBox="1"/>
          <p:nvPr/>
        </p:nvSpPr>
        <p:spPr>
          <a:xfrm>
            <a:off x="838200" y="1248106"/>
            <a:ext cx="10515600" cy="49962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800"/>
              </a:spcAft>
            </a:pPr>
            <a:r>
              <a:rPr lang="en-IN" sz="24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Implementation of other Object detection Architectures</a:t>
            </a:r>
            <a:endParaRPr lang="en-IN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800"/>
              </a:spcAft>
            </a:pPr>
            <a:r>
              <a:rPr lang="en-IN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Validation of Single Shot Detectors(SSD), </a:t>
            </a:r>
            <a:r>
              <a:rPr lang="en-IN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RetinaNet</a:t>
            </a:r>
            <a:r>
              <a:rPr lang="en-IN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Faster RCNN and </a:t>
            </a:r>
            <a:r>
              <a:rPr lang="en-IN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EfficientDet</a:t>
            </a:r>
            <a:endParaRPr lang="en-IN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Aft>
                <a:spcPts val="800"/>
              </a:spcAft>
            </a:pPr>
            <a:endParaRPr lang="en-IN" sz="10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Aft>
                <a:spcPts val="800"/>
              </a:spcAft>
            </a:pPr>
            <a:r>
              <a:rPr lang="en-IN" sz="24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Exploring </a:t>
            </a:r>
            <a:r>
              <a:rPr lang="en-IN" sz="24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TensorRT</a:t>
            </a:r>
            <a:endParaRPr lang="en-IN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800"/>
              </a:spcAft>
            </a:pPr>
            <a:r>
              <a:rPr lang="en-IN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Porting our existing object detection variants with NVIDIA </a:t>
            </a:r>
            <a:r>
              <a:rPr lang="en-IN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TensorRT</a:t>
            </a:r>
            <a:r>
              <a:rPr lang="en-IN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to get INT8 and FP16 optimizations</a:t>
            </a:r>
          </a:p>
          <a:p>
            <a:pPr>
              <a:spcAft>
                <a:spcPts val="800"/>
              </a:spcAft>
            </a:pPr>
            <a:endParaRPr lang="en-IN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800"/>
              </a:spcAft>
            </a:pPr>
            <a:r>
              <a:rPr lang="en-IN" sz="24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Alternative metric to detect social-distance</a:t>
            </a:r>
            <a:endParaRPr lang="en-IN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800"/>
              </a:spcAft>
            </a:pPr>
            <a:r>
              <a:rPr lang="en-IN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Stereographic projection/multiple video stream 3D mapping with  new metrics</a:t>
            </a:r>
          </a:p>
          <a:p>
            <a:pPr>
              <a:spcAft>
                <a:spcPts val="800"/>
              </a:spcAft>
            </a:pPr>
            <a:endParaRPr lang="en-IN" sz="1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Aft>
                <a:spcPts val="800"/>
              </a:spcAft>
            </a:pPr>
            <a:r>
              <a:rPr lang="en-IN" sz="24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Real-time notification alert system</a:t>
            </a:r>
          </a:p>
          <a:p>
            <a:pPr>
              <a:spcAft>
                <a:spcPts val="800"/>
              </a:spcAft>
            </a:pPr>
            <a:r>
              <a:rPr lang="en-IN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Value additions like automated message notification through Bots, Email-alerts and SMS alerts using Internet of Things and GSM technology.</a:t>
            </a:r>
            <a:endParaRPr lang="en-IN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75110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23DCE-717C-4B7E-9D0F-229E9BEECA8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Selected References</a:t>
            </a:r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665C2F-ACFB-4CEB-89BA-6B6E1CA04C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Social Distancing detector using Nvidia Jetson NanoB01</a:t>
            </a:r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EA6A47-2A25-484F-9642-B9ABCD3031FE}"/>
              </a:ext>
            </a:extLst>
          </p:cNvPr>
          <p:cNvSpPr txBox="1"/>
          <p:nvPr/>
        </p:nvSpPr>
        <p:spPr>
          <a:xfrm>
            <a:off x="432179" y="1525915"/>
            <a:ext cx="11327642" cy="42524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spcAft>
                <a:spcPts val="800"/>
              </a:spcAft>
              <a:buFont typeface="+mj-lt"/>
              <a:buAutoNum type="arabicPeriod"/>
            </a:pPr>
            <a:r>
              <a:rPr lang="en-I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Ahamad, A.H., </a:t>
            </a:r>
            <a:r>
              <a:rPr lang="en-IN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Zaini</a:t>
            </a:r>
            <a:r>
              <a:rPr lang="en-I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N., </a:t>
            </a:r>
            <a:r>
              <a:rPr lang="en-IN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Latip</a:t>
            </a:r>
            <a:r>
              <a:rPr lang="en-I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M.F.A., 2020. Person Detection for Social Distancing and Safety Violation Alert based on Segmented ROI, in: Proceedings - 10th IEEE International Conference on Control System, Computing and Engineering, ICCSCE 2020. Institute of Electrical and Electronics Engineers Inc., pp. 113–118. </a:t>
            </a:r>
            <a:r>
              <a:rPr lang="en-I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/>
              </a:rPr>
              <a:t>https://doi.org/10.1109/ICCSCE50387.2020.9204934</a:t>
            </a:r>
            <a:endParaRPr lang="en-IN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04800" indent="-304800" algn="just">
              <a:spcAft>
                <a:spcPts val="800"/>
              </a:spcAft>
              <a:buFont typeface="+mj-lt"/>
              <a:buAutoNum type="arabicPeriod"/>
            </a:pPr>
            <a:endParaRPr lang="en-IN" sz="3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 algn="just">
              <a:spcAft>
                <a:spcPts val="800"/>
              </a:spcAft>
              <a:buFont typeface="+mj-lt"/>
              <a:buAutoNum type="arabicPeriod"/>
            </a:pPr>
            <a:r>
              <a:rPr lang="en-I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Hou, Y.C., </a:t>
            </a:r>
            <a:r>
              <a:rPr lang="en-IN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Baharuddin</a:t>
            </a:r>
            <a:r>
              <a:rPr lang="en-I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M.Z., </a:t>
            </a:r>
            <a:r>
              <a:rPr lang="en-IN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Yussof</a:t>
            </a:r>
            <a:r>
              <a:rPr lang="en-I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S., </a:t>
            </a:r>
            <a:r>
              <a:rPr lang="en-IN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Dzulkifly</a:t>
            </a:r>
            <a:r>
              <a:rPr lang="en-I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S., 2020. Social Distancing Detection with Deep Learning Model, in: 2020 8th International Conference on Information Technology and Multimedia, ICIMU 2020. Institute of Electrical and Electronics Engineers Inc., pp. 334–338. </a:t>
            </a:r>
            <a:r>
              <a:rPr lang="en-I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3"/>
              </a:rPr>
              <a:t>https://doi.org/10.1109/ICIMU49871.2020.9243478</a:t>
            </a:r>
            <a:endParaRPr lang="en-IN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04800" indent="-304800" algn="just">
              <a:spcAft>
                <a:spcPts val="800"/>
              </a:spcAft>
              <a:buFont typeface="+mj-lt"/>
              <a:buAutoNum type="arabicPeriod"/>
            </a:pPr>
            <a:endParaRPr lang="en-IN" sz="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 algn="just">
              <a:spcAft>
                <a:spcPts val="800"/>
              </a:spcAft>
              <a:buFont typeface="+mj-lt"/>
              <a:buAutoNum type="arabicPeriod"/>
            </a:pPr>
            <a:r>
              <a:rPr lang="en-IN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Keniya</a:t>
            </a:r>
            <a:r>
              <a:rPr lang="en-I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R., </a:t>
            </a:r>
            <a:r>
              <a:rPr lang="en-IN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Mehendale</a:t>
            </a:r>
            <a:r>
              <a:rPr lang="en-I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N., 2020. Real-Time Social Distancing Detector Using Socialdistancingnet-19 Deep Learning Network. SSRN Electron. J. </a:t>
            </a:r>
            <a:r>
              <a:rPr lang="en-I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4"/>
              </a:rPr>
              <a:t>https://doi.org/10.2139/ssrn.3669311</a:t>
            </a:r>
            <a:endParaRPr lang="en-IN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04800" indent="-304800" algn="just">
              <a:spcAft>
                <a:spcPts val="800"/>
              </a:spcAft>
              <a:buFont typeface="+mj-lt"/>
              <a:buAutoNum type="arabicPeriod"/>
            </a:pPr>
            <a:endParaRPr lang="en-IN" sz="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 algn="just">
              <a:spcAft>
                <a:spcPts val="800"/>
              </a:spcAft>
              <a:buFont typeface="+mj-lt"/>
              <a:buAutoNum type="arabicPeriod"/>
            </a:pPr>
            <a:r>
              <a:rPr lang="en-IN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Rusli</a:t>
            </a:r>
            <a:r>
              <a:rPr lang="en-I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M.E., </a:t>
            </a:r>
            <a:r>
              <a:rPr lang="en-IN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Yussof</a:t>
            </a:r>
            <a:r>
              <a:rPr lang="en-I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S., Ali, M., </a:t>
            </a:r>
            <a:r>
              <a:rPr lang="en-IN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Abobakr</a:t>
            </a:r>
            <a:r>
              <a:rPr lang="en-I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Hassan, A.A., 2020. </a:t>
            </a:r>
            <a:r>
              <a:rPr lang="en-IN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MySD</a:t>
            </a:r>
            <a:r>
              <a:rPr lang="en-I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A Smart Social Distancing Monitoring System, in: 2020 8th International Conference on Information Technology and Multimedia, ICIMU 2020. Institute of Electrical and Electronics Engineers Inc., pp. 399–403. </a:t>
            </a:r>
            <a:r>
              <a:rPr lang="en-I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5"/>
              </a:rPr>
              <a:t>https://doi.org/10.1109/ICIMU49871.2020.9243569</a:t>
            </a:r>
            <a:endParaRPr lang="en-IN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 algn="just">
              <a:spcAft>
                <a:spcPts val="800"/>
              </a:spcAft>
              <a:buFont typeface="+mj-lt"/>
              <a:buAutoNum type="arabicPeriod"/>
            </a:pPr>
            <a:r>
              <a:rPr lang="en-I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6"/>
              </a:rPr>
              <a:t>https://www.pyimagesearch.com/2020/06/01/opencv-social-distancing-detector/</a:t>
            </a:r>
            <a:endParaRPr lang="en-IN"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 algn="just">
              <a:spcAft>
                <a:spcPts val="800"/>
              </a:spcAft>
              <a:buFont typeface="+mj-lt"/>
              <a:buAutoNum type="arabicPeriod"/>
            </a:pPr>
            <a:r>
              <a:rPr lang="en-I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7"/>
              </a:rPr>
              <a:t>https://www.analyticsvidhya.com/blog/2020/05/social-distancing-detection-tool-deep-learning/</a:t>
            </a:r>
            <a:endParaRPr lang="en-IN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88882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23DCE-717C-4B7E-9D0F-229E9BEECA8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Literature Review</a:t>
            </a:r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9CCFC7-3798-43DC-A9ED-229B371B0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Social Distancing detector using Nvidia Jetson NanoB01</a:t>
            </a:r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548D4B-A9CF-4D7C-9CDC-68F25BAFFD24}"/>
              </a:ext>
            </a:extLst>
          </p:cNvPr>
          <p:cNvSpPr txBox="1"/>
          <p:nvPr/>
        </p:nvSpPr>
        <p:spPr>
          <a:xfrm>
            <a:off x="1019033" y="1690688"/>
            <a:ext cx="10153934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Keniya</a:t>
            </a: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and </a:t>
            </a:r>
            <a:r>
              <a:rPr lang="en-IN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Mehendale</a:t>
            </a: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lang="en-IN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Keniya</a:t>
            </a: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and </a:t>
            </a:r>
            <a:r>
              <a:rPr lang="en-IN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Mehendale</a:t>
            </a: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2020) proposed a new architecture named </a:t>
            </a:r>
            <a:r>
              <a:rPr lang="en-IN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SocialdistancingNet-19</a:t>
            </a: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for detecting the frame of a person and displaying labels, they are marked as safe or unsafe with an accuracy of 92.8 %.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Rusli</a:t>
            </a: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et al., (</a:t>
            </a:r>
            <a:r>
              <a:rPr lang="en-IN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Rusli</a:t>
            </a: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et al., 2020) proposed a </a:t>
            </a:r>
            <a:r>
              <a:rPr lang="en-IN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MySD</a:t>
            </a: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system (My Safe Distance) that leverages smart phone hardware features that typically has </a:t>
            </a:r>
            <a:r>
              <a:rPr lang="en-IN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Bluetooth transceiver as well GPS</a:t>
            </a: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to determine safe distance and required level compliance.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Ahamad et al., 2020 (Ahamad et al., 2020) suggested a system for the identification of individuals in the areas of interest using the </a:t>
            </a:r>
            <a:r>
              <a:rPr lang="en-IN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Single Shot Single </a:t>
            </a:r>
            <a:r>
              <a:rPr lang="en-IN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Multibox</a:t>
            </a:r>
            <a:r>
              <a:rPr lang="en-IN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Detector</a:t>
            </a: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of </a:t>
            </a:r>
            <a:r>
              <a:rPr lang="en-IN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MobileNet</a:t>
            </a: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(SSD) and the Image processing OpenCV library.</a:t>
            </a:r>
          </a:p>
          <a:p>
            <a:endParaRPr lang="en-IN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Hou et al.,(Hou et al., 2020) presents a methodology by employing </a:t>
            </a:r>
            <a:r>
              <a:rPr lang="en-IN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YOLOv3 algorithm </a:t>
            </a: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for pedestrian detection and to calculate the distance between them using a video feed.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467949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23DCE-717C-4B7E-9D0F-229E9BEECA8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Problem Definition</a:t>
            </a:r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5C347F-7BAC-40AD-A751-F7D7C6270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Social Distancing detector using Nvidia Jetson NanoB01</a:t>
            </a:r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45A268-694E-46EB-891C-73EF731401B2}"/>
              </a:ext>
            </a:extLst>
          </p:cNvPr>
          <p:cNvSpPr txBox="1"/>
          <p:nvPr/>
        </p:nvSpPr>
        <p:spPr>
          <a:xfrm>
            <a:off x="838200" y="1720840"/>
            <a:ext cx="105156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</a:rPr>
              <a:t>Continuous Lockdown measures cannot be the solution </a:t>
            </a:r>
            <a:r>
              <a:rPr lang="en-US" sz="2400" dirty="0"/>
              <a:t>for sustainability and the economics of the world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Need for the </a:t>
            </a:r>
            <a:r>
              <a:rPr lang="en-US" sz="2400" dirty="0">
                <a:solidFill>
                  <a:srgbClr val="FF0000"/>
                </a:solidFill>
              </a:rPr>
              <a:t>alternative monitoring system </a:t>
            </a:r>
            <a:r>
              <a:rPr lang="en-US" sz="2400" dirty="0"/>
              <a:t>based on social distancing to prevent the spread of CoVid19 and economic revival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Need for </a:t>
            </a:r>
            <a:r>
              <a:rPr lang="en-US" sz="2400" dirty="0">
                <a:solidFill>
                  <a:srgbClr val="FF0000"/>
                </a:solidFill>
              </a:rPr>
              <a:t>low-cost</a:t>
            </a:r>
            <a:r>
              <a:rPr lang="en-US" sz="2400" dirty="0"/>
              <a:t> affordable and reliable monitoring system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Application of </a:t>
            </a:r>
            <a:r>
              <a:rPr lang="en-US" sz="2400" dirty="0">
                <a:solidFill>
                  <a:srgbClr val="FF0000"/>
                </a:solidFill>
              </a:rPr>
              <a:t>AI technology </a:t>
            </a:r>
            <a:r>
              <a:rPr lang="en-US" sz="2400" dirty="0"/>
              <a:t>on the concept of social distancing 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2369305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23DCE-717C-4B7E-9D0F-229E9BEECA8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Objectives</a:t>
            </a:r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6FDFD8-05FF-43C2-A188-F33CD0D41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Social Distancing detector using Nvidia Jetson NanoB01</a:t>
            </a:r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EC936C6-124C-49AD-A2D6-68C1D7C1A1DC}"/>
              </a:ext>
            </a:extLst>
          </p:cNvPr>
          <p:cNvSpPr txBox="1"/>
          <p:nvPr/>
        </p:nvSpPr>
        <p:spPr>
          <a:xfrm>
            <a:off x="838200" y="1690688"/>
            <a:ext cx="10515600" cy="2943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To explore capabilities of </a:t>
            </a:r>
            <a:r>
              <a:rPr lang="en-US" sz="2400" b="1" dirty="0"/>
              <a:t>NVIDIA Jetson Nano B01 </a:t>
            </a:r>
            <a:r>
              <a:rPr lang="en-US" sz="2400" dirty="0"/>
              <a:t>Developer Board for AI 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Exploring different </a:t>
            </a:r>
            <a:r>
              <a:rPr lang="en-US" sz="2400" b="1" dirty="0"/>
              <a:t>YOLO</a:t>
            </a:r>
            <a:r>
              <a:rPr lang="en-US" sz="2400" dirty="0"/>
              <a:t> architectures for Object Detection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Designing </a:t>
            </a:r>
            <a:r>
              <a:rPr lang="en-US" sz="2400" b="1" dirty="0"/>
              <a:t>Social Distancing Detector </a:t>
            </a:r>
            <a:r>
              <a:rPr lang="en-US" sz="2400" dirty="0"/>
              <a:t>using the YOLO architecture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/>
              <a:t>Testing the </a:t>
            </a:r>
            <a:r>
              <a:rPr lang="en-US" sz="2400" b="1" dirty="0" err="1"/>
              <a:t>deployablity</a:t>
            </a:r>
            <a:r>
              <a:rPr lang="en-US" sz="2400" b="1" dirty="0"/>
              <a:t> </a:t>
            </a:r>
            <a:r>
              <a:rPr lang="en-US" sz="2400" dirty="0"/>
              <a:t>of our detector in both real-time and recorded videos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4583847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23DCE-717C-4B7E-9D0F-229E9BEECA8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Methodology</a:t>
            </a:r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61065B-4EB7-43A7-9529-EC2FCF1DC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Social Distancing detector using Nvidia Jetson NanoB01</a:t>
            </a:r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7362DBB-D143-4C79-B948-4CA9ACF183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954" y="1222960"/>
            <a:ext cx="6376833" cy="47826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18D3117-C19B-448F-A217-8A2563724E4D}"/>
              </a:ext>
            </a:extLst>
          </p:cNvPr>
          <p:cNvSpPr txBox="1"/>
          <p:nvPr/>
        </p:nvSpPr>
        <p:spPr>
          <a:xfrm>
            <a:off x="6801207" y="1875334"/>
            <a:ext cx="5328661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IN" sz="2000" b="1" dirty="0">
                <a:effectLst/>
              </a:rPr>
              <a:t>Micro SD card slot</a:t>
            </a:r>
            <a:endParaRPr lang="en-IN" sz="2000" dirty="0">
              <a:effectLst/>
            </a:endParaRPr>
          </a:p>
          <a:p>
            <a:pPr algn="l">
              <a:buFont typeface="+mj-lt"/>
              <a:buAutoNum type="arabicPeriod"/>
            </a:pPr>
            <a:r>
              <a:rPr lang="en-IN" sz="2000" b="1" dirty="0">
                <a:effectLst/>
              </a:rPr>
              <a:t>40-GPIO pin expansion header</a:t>
            </a:r>
            <a:endParaRPr lang="en-IN" sz="2000" dirty="0">
              <a:effectLst/>
            </a:endParaRPr>
          </a:p>
          <a:p>
            <a:pPr algn="l">
              <a:buFont typeface="+mj-lt"/>
              <a:buAutoNum type="arabicPeriod"/>
            </a:pPr>
            <a:r>
              <a:rPr lang="en-IN" sz="2000" b="1" dirty="0">
                <a:effectLst/>
              </a:rPr>
              <a:t>Micro USB port:</a:t>
            </a:r>
            <a:r>
              <a:rPr lang="en-IN" sz="2000" dirty="0">
                <a:effectLst/>
              </a:rPr>
              <a:t> for 5V power input or for USB data transmission</a:t>
            </a:r>
          </a:p>
          <a:p>
            <a:pPr algn="l">
              <a:buFont typeface="+mj-lt"/>
              <a:buAutoNum type="arabicPeriod"/>
            </a:pPr>
            <a:r>
              <a:rPr lang="en-IN" sz="2000" b="1" dirty="0">
                <a:effectLst/>
              </a:rPr>
              <a:t>Gigabit Ethernet port:</a:t>
            </a:r>
            <a:r>
              <a:rPr lang="en-IN" sz="2000" dirty="0">
                <a:effectLst/>
              </a:rPr>
              <a:t> 10/100/1000Base-T auto-negotiation</a:t>
            </a:r>
          </a:p>
          <a:p>
            <a:pPr algn="l">
              <a:buFont typeface="+mj-lt"/>
              <a:buAutoNum type="arabicPeriod"/>
            </a:pPr>
            <a:r>
              <a:rPr lang="en-IN" sz="2000" b="1" dirty="0">
                <a:effectLst/>
              </a:rPr>
              <a:t>4x USB 3.0 port</a:t>
            </a:r>
            <a:endParaRPr lang="en-IN" sz="2000" dirty="0">
              <a:effectLst/>
            </a:endParaRPr>
          </a:p>
          <a:p>
            <a:pPr algn="l">
              <a:buFont typeface="+mj-lt"/>
              <a:buAutoNum type="arabicPeriod"/>
            </a:pPr>
            <a:r>
              <a:rPr lang="en-IN" sz="2000" b="1" dirty="0">
                <a:effectLst/>
              </a:rPr>
              <a:t>HDMI output port</a:t>
            </a:r>
            <a:endParaRPr lang="en-IN" sz="2000" dirty="0">
              <a:effectLst/>
            </a:endParaRPr>
          </a:p>
          <a:p>
            <a:pPr algn="l">
              <a:buFont typeface="+mj-lt"/>
              <a:buAutoNum type="arabicPeriod"/>
            </a:pPr>
            <a:r>
              <a:rPr lang="en-IN" sz="2000" b="1" dirty="0">
                <a:effectLst/>
              </a:rPr>
              <a:t>DisplayPort connector</a:t>
            </a:r>
            <a:endParaRPr lang="en-IN" sz="2000" dirty="0">
              <a:effectLst/>
            </a:endParaRPr>
          </a:p>
          <a:p>
            <a:pPr algn="l">
              <a:buFont typeface="+mj-lt"/>
              <a:buAutoNum type="arabicPeriod"/>
            </a:pPr>
            <a:r>
              <a:rPr lang="en-IN" sz="2000" b="1" dirty="0">
                <a:effectLst/>
              </a:rPr>
              <a:t>DC jack:</a:t>
            </a:r>
            <a:r>
              <a:rPr lang="en-IN" sz="2000" dirty="0">
                <a:effectLst/>
              </a:rPr>
              <a:t> for 5V power input</a:t>
            </a:r>
          </a:p>
          <a:p>
            <a:pPr algn="l">
              <a:buFont typeface="+mj-lt"/>
              <a:buAutoNum type="arabicPeriod"/>
            </a:pPr>
            <a:r>
              <a:rPr lang="en-IN" sz="2000" b="1" dirty="0">
                <a:effectLst/>
              </a:rPr>
              <a:t>2x MIPI CSI camera connector</a:t>
            </a:r>
            <a:endParaRPr lang="en-IN" sz="2000" dirty="0">
              <a:effectLst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FF212F1-B820-41BB-A9C6-7940B6CAEE07}"/>
              </a:ext>
            </a:extLst>
          </p:cNvPr>
          <p:cNvSpPr txBox="1">
            <a:spLocks/>
          </p:cNvSpPr>
          <p:nvPr/>
        </p:nvSpPr>
        <p:spPr>
          <a:xfrm>
            <a:off x="7215033" y="1177148"/>
            <a:ext cx="3579576" cy="51354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/>
              <a:t>Nvidia Jetson Nano B01</a:t>
            </a:r>
            <a:endParaRPr lang="en-IN" sz="2800" b="1" dirty="0"/>
          </a:p>
        </p:txBody>
      </p:sp>
    </p:spTree>
    <p:extLst>
      <p:ext uri="{BB962C8B-B14F-4D97-AF65-F5344CB8AC3E}">
        <p14:creationId xmlns:p14="http://schemas.microsoft.com/office/powerpoint/2010/main" val="38968375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23DCE-717C-4B7E-9D0F-229E9BEECA8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Methodology</a:t>
            </a:r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61065B-4EB7-43A7-9529-EC2FCF1DC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Social Distancing detector using Nvidia Jetson NanoB01</a:t>
            </a:r>
            <a:endParaRPr lang="en-IN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172B9029-0174-4111-B196-01D0F9D55E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2466950"/>
              </p:ext>
            </p:extLst>
          </p:nvPr>
        </p:nvGraphicFramePr>
        <p:xfrm>
          <a:off x="262220" y="1339187"/>
          <a:ext cx="8425375" cy="4780945"/>
        </p:xfrm>
        <a:graphic>
          <a:graphicData uri="http://schemas.openxmlformats.org/drawingml/2006/table">
            <a:tbl>
              <a:tblPr/>
              <a:tblGrid>
                <a:gridCol w="2863914">
                  <a:extLst>
                    <a:ext uri="{9D8B030D-6E8A-4147-A177-3AD203B41FA5}">
                      <a16:colId xmlns:a16="http://schemas.microsoft.com/office/drawing/2014/main" val="3222477726"/>
                    </a:ext>
                  </a:extLst>
                </a:gridCol>
                <a:gridCol w="5561461">
                  <a:extLst>
                    <a:ext uri="{9D8B030D-6E8A-4147-A177-3AD203B41FA5}">
                      <a16:colId xmlns:a16="http://schemas.microsoft.com/office/drawing/2014/main" val="3773818554"/>
                    </a:ext>
                  </a:extLst>
                </a:gridCol>
              </a:tblGrid>
              <a:tr h="328403">
                <a:tc>
                  <a:txBody>
                    <a:bodyPr/>
                    <a:lstStyle/>
                    <a:p>
                      <a:r>
                        <a:rPr lang="en-IN" b="1" dirty="0"/>
                        <a:t>GPU</a:t>
                      </a:r>
                      <a:endParaRPr lang="en-IN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128-core Maxwell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72638621"/>
                  </a:ext>
                </a:extLst>
              </a:tr>
              <a:tr h="328403">
                <a:tc>
                  <a:txBody>
                    <a:bodyPr/>
                    <a:lstStyle/>
                    <a:p>
                      <a:r>
                        <a:rPr lang="en-IN" b="1"/>
                        <a:t>CPU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Quad-core ARM A57 @ 1.43 GHz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49714096"/>
                  </a:ext>
                </a:extLst>
              </a:tr>
              <a:tr h="328403">
                <a:tc>
                  <a:txBody>
                    <a:bodyPr/>
                    <a:lstStyle/>
                    <a:p>
                      <a:r>
                        <a:rPr lang="en-IN" b="1" dirty="0"/>
                        <a:t>MEMORY</a:t>
                      </a:r>
                      <a:endParaRPr lang="en-IN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4 GB 64-bit LPDDR4 25.6 GB/s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58521026"/>
                  </a:ext>
                </a:extLst>
              </a:tr>
              <a:tr h="328403">
                <a:tc>
                  <a:txBody>
                    <a:bodyPr/>
                    <a:lstStyle/>
                    <a:p>
                      <a:r>
                        <a:rPr lang="en-IN" b="1" dirty="0"/>
                        <a:t>STORAGE</a:t>
                      </a:r>
                      <a:endParaRPr lang="en-IN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Micro SD card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0751089"/>
                  </a:ext>
                </a:extLst>
              </a:tr>
              <a:tr h="574705">
                <a:tc>
                  <a:txBody>
                    <a:bodyPr/>
                    <a:lstStyle/>
                    <a:p>
                      <a:r>
                        <a:rPr lang="en-IN" b="1"/>
                        <a:t>VIDEO ENCODER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4K @ 30 | 4x 1080p @ 30 | 9x 720p @ 30 (H.264/H.265)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2136067"/>
                  </a:ext>
                </a:extLst>
              </a:tr>
              <a:tr h="574705">
                <a:tc>
                  <a:txBody>
                    <a:bodyPr/>
                    <a:lstStyle/>
                    <a:p>
                      <a:r>
                        <a:rPr lang="en-IN" b="1"/>
                        <a:t>VIDEO DECODER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4K @ 60 | 2x 4K @ 30 | 8x 1080p @ 30 | 18x 720p @ 30 (H.264/H.265)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02110013"/>
                  </a:ext>
                </a:extLst>
              </a:tr>
              <a:tr h="328403">
                <a:tc>
                  <a:txBody>
                    <a:bodyPr/>
                    <a:lstStyle/>
                    <a:p>
                      <a:r>
                        <a:rPr lang="en-IN" b="1"/>
                        <a:t>CAMERA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2x MIPI CSI-2 DPHY lanes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0010245"/>
                  </a:ext>
                </a:extLst>
              </a:tr>
              <a:tr h="574705">
                <a:tc>
                  <a:txBody>
                    <a:bodyPr/>
                    <a:lstStyle/>
                    <a:p>
                      <a:r>
                        <a:rPr lang="en-IN" b="1"/>
                        <a:t>CONNECTIVITY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Gigabit Ethernet, M.2 Key E expansion connector (Recommendation: AC8265</a:t>
                      </a:r>
                      <a:r>
                        <a:rPr lang="en-IN">
                          <a:hlinkClick r:id="rId2"/>
                        </a:rPr>
                        <a:t> </a:t>
                      </a:r>
                      <a:r>
                        <a:rPr lang="en-IN"/>
                        <a:t>Dual</a:t>
                      </a:r>
                      <a:r>
                        <a:rPr lang="en-IN">
                          <a:hlinkClick r:id="rId2"/>
                        </a:rPr>
                        <a:t>-</a:t>
                      </a:r>
                      <a:r>
                        <a:rPr lang="en-IN"/>
                        <a:t>mode</a:t>
                      </a:r>
                      <a:r>
                        <a:rPr lang="en-IN">
                          <a:hlinkClick r:id="rId2"/>
                        </a:rPr>
                        <a:t> </a:t>
                      </a:r>
                      <a:r>
                        <a:rPr lang="en-IN"/>
                        <a:t>NIC)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3894492"/>
                  </a:ext>
                </a:extLst>
              </a:tr>
              <a:tr h="328403">
                <a:tc>
                  <a:txBody>
                    <a:bodyPr/>
                    <a:lstStyle/>
                    <a:p>
                      <a:r>
                        <a:rPr lang="en-IN" b="1"/>
                        <a:t>DISPLAY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HDMI and DP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9458016"/>
                  </a:ext>
                </a:extLst>
              </a:tr>
              <a:tr h="328403">
                <a:tc>
                  <a:txBody>
                    <a:bodyPr/>
                    <a:lstStyle/>
                    <a:p>
                      <a:r>
                        <a:rPr lang="en-IN" b="1"/>
                        <a:t>USB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4x USB 3.0, USB 2.0 Micro-B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64901784"/>
                  </a:ext>
                </a:extLst>
              </a:tr>
              <a:tr h="328403">
                <a:tc>
                  <a:txBody>
                    <a:bodyPr/>
                    <a:lstStyle/>
                    <a:p>
                      <a:r>
                        <a:rPr lang="en-IN" b="1"/>
                        <a:t>EXTENSION INTERFACES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GPIO, I2C, I2S, SPI, UART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582981"/>
                  </a:ext>
                </a:extLst>
              </a:tr>
            </a:tbl>
          </a:graphicData>
        </a:graphic>
      </p:graphicFrame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2791C0F1-94A4-404F-8A85-1688618E6B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3632" y="136525"/>
            <a:ext cx="3996020" cy="3650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449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23DCE-717C-4B7E-9D0F-229E9BEECA8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Methodology</a:t>
            </a:r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61065B-4EB7-43A7-9529-EC2FCF1DC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Social Distancing detector using Nvidia Jetson NanoB01</a:t>
            </a:r>
            <a:endParaRPr lang="en-IN"/>
          </a:p>
        </p:txBody>
      </p:sp>
      <p:pic>
        <p:nvPicPr>
          <p:cNvPr id="8" name="Picture 7" descr="A close - up of a camera&#10;&#10;Description automatically generated with low confidence">
            <a:extLst>
              <a:ext uri="{FF2B5EF4-FFF2-40B4-BE49-F238E27FC236}">
                <a16:creationId xmlns:a16="http://schemas.microsoft.com/office/drawing/2014/main" id="{1FA93449-86B8-4A1C-9FE0-0A11A62042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8635" y="2049762"/>
            <a:ext cx="3734034" cy="275847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6772F93-8C8F-479F-AD3E-09086E486AE6}"/>
              </a:ext>
            </a:extLst>
          </p:cNvPr>
          <p:cNvSpPr txBox="1"/>
          <p:nvPr/>
        </p:nvSpPr>
        <p:spPr>
          <a:xfrm>
            <a:off x="5439906" y="1294492"/>
            <a:ext cx="5328661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IN" sz="2000" b="1" dirty="0">
                <a:effectLst/>
              </a:rPr>
              <a:t>Sensor: </a:t>
            </a:r>
            <a:r>
              <a:rPr lang="en-IN" sz="2000" dirty="0"/>
              <a:t>Sony IMX219PQ CMOS image sensor</a:t>
            </a:r>
          </a:p>
          <a:p>
            <a:pPr algn="l"/>
            <a:r>
              <a:rPr lang="en-IN" sz="2000" b="1" dirty="0">
                <a:effectLst/>
              </a:rPr>
              <a:t>Resolution: </a:t>
            </a:r>
            <a:r>
              <a:rPr lang="en-IN" sz="2000" dirty="0"/>
              <a:t>8-Megapixel</a:t>
            </a:r>
          </a:p>
          <a:p>
            <a:pPr algn="l"/>
            <a:r>
              <a:rPr lang="en-IN" sz="2000" b="1" dirty="0">
                <a:effectLst/>
              </a:rPr>
              <a:t>Video formats: </a:t>
            </a:r>
            <a:r>
              <a:rPr lang="en-US" sz="2000" dirty="0"/>
              <a:t>1080p30, 720p60 and 640x480p90 resolutions</a:t>
            </a:r>
            <a:r>
              <a:rPr lang="en-IN" sz="2000" b="1" dirty="0">
                <a:effectLst/>
              </a:rPr>
              <a:t> </a:t>
            </a:r>
            <a:endParaRPr lang="en-IN" sz="2000" dirty="0">
              <a:effectLst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5A4EDDE-10F0-43B0-905B-7305494613A6}"/>
              </a:ext>
            </a:extLst>
          </p:cNvPr>
          <p:cNvSpPr txBox="1">
            <a:spLocks/>
          </p:cNvSpPr>
          <p:nvPr/>
        </p:nvSpPr>
        <p:spPr>
          <a:xfrm>
            <a:off x="5439906" y="608979"/>
            <a:ext cx="4919590" cy="51354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2800" b="1" dirty="0"/>
              <a:t>Raspberry Pi Camera Module v2</a:t>
            </a:r>
            <a:endParaRPr lang="en-IN" sz="2800" b="1" dirty="0"/>
          </a:p>
        </p:txBody>
      </p:sp>
      <p:pic>
        <p:nvPicPr>
          <p:cNvPr id="12" name="Picture 11" descr="Graphical user interface&#10;&#10;Description automatically generated">
            <a:extLst>
              <a:ext uri="{FF2B5EF4-FFF2-40B4-BE49-F238E27FC236}">
                <a16:creationId xmlns:a16="http://schemas.microsoft.com/office/drawing/2014/main" id="{73A0790D-88D8-4053-A5A6-E33CFF3190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0713" y="2738725"/>
            <a:ext cx="5362575" cy="3648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9236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23DCE-717C-4B7E-9D0F-229E9BEECA8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Methodology</a:t>
            </a:r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61065B-4EB7-43A7-9529-EC2FCF1DC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Social Distancing detector using Nvidia Jetson NanoB01</a:t>
            </a:r>
            <a:endParaRPr lang="en-IN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5A4EDDE-10F0-43B0-905B-7305494613A6}"/>
              </a:ext>
            </a:extLst>
          </p:cNvPr>
          <p:cNvSpPr txBox="1">
            <a:spLocks/>
          </p:cNvSpPr>
          <p:nvPr/>
        </p:nvSpPr>
        <p:spPr>
          <a:xfrm>
            <a:off x="8153400" y="2561443"/>
            <a:ext cx="4038600" cy="74472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400" b="1" dirty="0"/>
              <a:t>Nvidia Jetson Nano B01</a:t>
            </a:r>
            <a:r>
              <a:rPr lang="en-IN" sz="2400" b="1" dirty="0"/>
              <a:t> c</a:t>
            </a:r>
            <a:r>
              <a:rPr lang="it-IT" sz="2400" b="1" dirty="0"/>
              <a:t>onnected to Raspberry Pi Camera Module v2</a:t>
            </a:r>
            <a:endParaRPr lang="en-IN" sz="2400" b="1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E2BF343-3F1D-4379-98DC-53CD2971DC72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187355"/>
            <a:ext cx="7213979" cy="4930232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40ECF485-D34D-491F-988D-51F0777985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1381" y="4326340"/>
            <a:ext cx="3261637" cy="1672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5590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264</TotalTime>
  <Words>1267</Words>
  <Application>Microsoft Office PowerPoint</Application>
  <PresentationFormat>Widescreen</PresentationFormat>
  <Paragraphs>205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AI-powered smart social distancing detector using Nvidia Jetson NanoB01</vt:lpstr>
      <vt:lpstr>Introduction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AI-powered smart social distancing detector using Nvidia Jetson NanoB01</dc:title>
  <dc:creator>Theivaprakasham Hari</dc:creator>
  <cp:lastModifiedBy>Theivaprakasham Hari</cp:lastModifiedBy>
  <cp:revision>9</cp:revision>
  <dcterms:created xsi:type="dcterms:W3CDTF">2021-01-20T16:35:39Z</dcterms:created>
  <dcterms:modified xsi:type="dcterms:W3CDTF">2021-01-21T11:20:40Z</dcterms:modified>
</cp:coreProperties>
</file>

<file path=docProps/thumbnail.jpeg>
</file>